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7" r:id="rId2"/>
    <p:sldId id="345" r:id="rId3"/>
    <p:sldId id="357" r:id="rId4"/>
    <p:sldId id="293" r:id="rId5"/>
    <p:sldId id="359" r:id="rId6"/>
    <p:sldId id="358" r:id="rId7"/>
    <p:sldId id="367" r:id="rId8"/>
    <p:sldId id="368" r:id="rId9"/>
    <p:sldId id="369" r:id="rId10"/>
    <p:sldId id="370" r:id="rId11"/>
    <p:sldId id="308" r:id="rId12"/>
    <p:sldId id="374" r:id="rId13"/>
    <p:sldId id="309" r:id="rId14"/>
    <p:sldId id="362" r:id="rId15"/>
    <p:sldId id="361" r:id="rId16"/>
    <p:sldId id="371" r:id="rId17"/>
    <p:sldId id="372" r:id="rId18"/>
    <p:sldId id="373" r:id="rId19"/>
    <p:sldId id="353" r:id="rId20"/>
    <p:sldId id="355" r:id="rId21"/>
    <p:sldId id="356" r:id="rId22"/>
    <p:sldId id="354" r:id="rId23"/>
    <p:sldId id="284" r:id="rId24"/>
    <p:sldId id="333" r:id="rId25"/>
    <p:sldId id="365" r:id="rId26"/>
    <p:sldId id="364" r:id="rId27"/>
    <p:sldId id="366" r:id="rId28"/>
    <p:sldId id="349" r:id="rId29"/>
    <p:sldId id="351" r:id="rId30"/>
    <p:sldId id="29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8F0"/>
    <a:srgbClr val="52A345"/>
    <a:srgbClr val="1E39AC"/>
    <a:srgbClr val="203AFC"/>
    <a:srgbClr val="996633"/>
    <a:srgbClr val="FF5050"/>
    <a:srgbClr val="336600"/>
    <a:srgbClr val="669900"/>
    <a:srgbClr val="FFCC66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48" autoAdjust="0"/>
  </p:normalViewPr>
  <p:slideViewPr>
    <p:cSldViewPr>
      <p:cViewPr>
        <p:scale>
          <a:sx n="90" d="100"/>
          <a:sy n="90" d="100"/>
        </p:scale>
        <p:origin x="-216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129C-C3A1-46DD-9D65-768CF5B9728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9CAE-7C83-4620-B765-6F8A1107D2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DB13F-E3C0-46F6-BAC4-9A6B7E3A352D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6D7F-8F15-4F9A-A215-99D2D86B8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7AC2-EBF3-426E-8472-A3472F6434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Putnam WSP Mtg. July 20, 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D0379-E7EC-426B-ABB2-5D8291579B8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Putnam WSP Mtg. July 20, 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D0379-E7EC-426B-ABB2-5D8291579B8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Putnam WSP Mtg. July 20, 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D0379-E7EC-426B-ABB2-5D8291579B8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6D7F-8F15-4F9A-A215-99D2D86B805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234E6-011B-4D23-94BF-B98CFAD098CA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0" y="228600"/>
            <a:ext cx="2951163" cy="22129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B48BB89-795A-4C37-B622-039153ACE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73223"/>
            <a:ext cx="8763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St. Johns River Water Management District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43000" y="1524000"/>
            <a:ext cx="7772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BB89-795A-4C37-B622-039153ACE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BB89-795A-4C37-B622-039153ACE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4648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DWSP 2010 technical methods workshop - July 9, 2009</a:t>
            </a:r>
            <a:endParaRPr lang="en-US" dirty="0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8D34-90F5-47F4-9E0D-1728E871A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EB8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ip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48BB89-795A-4C37-B622-039153ACE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8600" y="73223"/>
            <a:ext cx="8763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St. Johns River Water Management District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1FC60"/>
          </a:solidFill>
          <a:effectLst>
            <a:glow rad="63500">
              <a:schemeClr val="tx1">
                <a:lumMod val="65000"/>
                <a:lumOff val="3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ts val="500"/>
        </a:spcBef>
        <a:buClr>
          <a:srgbClr val="F1FC60"/>
        </a:buClr>
        <a:buFont typeface="Arial" pitchFamily="34" charset="0"/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569913" indent="-336550" algn="l" defTabSz="914400" rtl="0" eaLnBrk="1" latinLnBrk="0" hangingPunct="1">
        <a:spcBef>
          <a:spcPts val="500"/>
        </a:spcBef>
        <a:buClr>
          <a:srgbClr val="F1FC60"/>
        </a:buClr>
        <a:buFont typeface="Arial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801688" indent="-231775" algn="l" defTabSz="914400" rtl="0" eaLnBrk="1" latinLnBrk="0" hangingPunct="1">
        <a:spcBef>
          <a:spcPts val="500"/>
        </a:spcBef>
        <a:buClr>
          <a:srgbClr val="F1FC60"/>
        </a:buClr>
        <a:buFont typeface="Courier New" pitchFamily="49" charset="0"/>
        <a:buChar char="o"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147763" indent="-233363" algn="l" defTabSz="914400" rtl="0" eaLnBrk="1" latinLnBrk="0" hangingPunct="1">
        <a:spcBef>
          <a:spcPts val="500"/>
        </a:spcBef>
        <a:buClr>
          <a:srgbClr val="F1FC60"/>
        </a:buClr>
        <a:buFont typeface="Wingdings" pitchFamily="2" charset="2"/>
        <a:buChar char="§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1484313" indent="-225425" algn="l" defTabSz="914400" rtl="0" eaLnBrk="1" latinLnBrk="0" hangingPunct="1">
        <a:spcBef>
          <a:spcPts val="500"/>
        </a:spcBef>
        <a:buClr>
          <a:srgbClr val="F1FC60"/>
        </a:buClr>
        <a:buFont typeface="Wingdings" pitchFamily="2" charset="2"/>
        <a:buChar char="Ø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ypress background2.jpg"/>
          <p:cNvPicPr>
            <a:picLocks noChangeAspect="1"/>
          </p:cNvPicPr>
          <p:nvPr/>
        </p:nvPicPr>
        <p:blipFill>
          <a:blip r:embed="rId3" cstate="print"/>
          <a:srcRect l="11114"/>
          <a:stretch>
            <a:fillRect/>
          </a:stretch>
        </p:blipFill>
        <p:spPr>
          <a:xfrm>
            <a:off x="0" y="0"/>
            <a:ext cx="914155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St. Johns River Water Management District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800" y="2438400"/>
            <a:ext cx="9144000" cy="2062103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Special Publication SJ97-SP8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Water Management Alternatives: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Effects on Lake Levels and Wetlands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 the Orange Creek Basin</a:t>
            </a:r>
            <a:endParaRPr 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90734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 B. “Sonny” Hall, Ph.D.</a:t>
            </a:r>
          </a:p>
          <a:p>
            <a:pPr algn="r"/>
            <a:r>
              <a:rPr lang="en-US" sz="3200" dirty="0" smtClean="0"/>
              <a:t>Bureau of Environmental Sciences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516082"/>
            <a:ext cx="8077200" cy="393954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Infrequent Low Water Level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low water condition - occurs on average once every 50 years for a duration of 360 consecutive days (1:50 years, 360 days).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Objectives: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Consolidate and compact organic sediments in fish spawning habitat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Rejuvenate lake floodplain wetlands and upper littoral zone by allowing seed germination and growth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076980"/>
            <a:ext cx="8229600" cy="52322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</a:rPr>
              <a:t>Surface water levels generated by the SSARR model for water management alternatives plotted against the elevations of major plant community </a:t>
            </a:r>
            <a:r>
              <a:rPr lang="en-US" sz="1400" b="1" dirty="0" err="1" smtClean="0">
                <a:solidFill>
                  <a:schemeClr val="bg1"/>
                </a:solidFill>
                <a:latin typeface="Arial"/>
              </a:rPr>
              <a:t>ecotones</a:t>
            </a:r>
            <a:r>
              <a:rPr lang="en-US" sz="1400" b="1" dirty="0" smtClean="0">
                <a:solidFill>
                  <a:schemeClr val="bg1"/>
                </a:solidFill>
                <a:latin typeface="Arial"/>
              </a:rPr>
              <a:t> at </a:t>
            </a:r>
            <a:r>
              <a:rPr lang="en-US" sz="1400" b="1" dirty="0" err="1" smtClean="0">
                <a:solidFill>
                  <a:schemeClr val="bg1"/>
                </a:solidFill>
                <a:latin typeface="Arial"/>
              </a:rPr>
              <a:t>Newnans</a:t>
            </a:r>
            <a:r>
              <a:rPr lang="en-US" sz="1400" b="1" dirty="0" smtClean="0">
                <a:solidFill>
                  <a:schemeClr val="bg1"/>
                </a:solidFill>
                <a:latin typeface="Arial"/>
              </a:rPr>
              <a:t> Lake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648200" cy="459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5400000">
            <a:off x="4610100" y="2171700"/>
            <a:ext cx="2971800" cy="304800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5029200"/>
            <a:ext cx="2667000" cy="129540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620000" y="2590800"/>
            <a:ext cx="457200" cy="2590800"/>
          </a:xfrm>
          <a:prstGeom prst="downArrow">
            <a:avLst/>
          </a:prstGeom>
          <a:gradFill flip="none" rotWithShape="1">
            <a:gsLst>
              <a:gs pos="42000">
                <a:schemeClr val="accent1">
                  <a:tint val="66000"/>
                  <a:satMod val="160000"/>
                  <a:alpha val="2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88900" dist="762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83833" y="3495992"/>
            <a:ext cx="10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wetter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4119750" y="5334000"/>
            <a:ext cx="457200" cy="2286000"/>
          </a:xfrm>
          <a:prstGeom prst="downArrow">
            <a:avLst/>
          </a:prstGeom>
          <a:gradFill flip="none" rotWithShape="1">
            <a:gsLst>
              <a:gs pos="56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88900" dist="762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7526" y="6284025"/>
            <a:ext cx="96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wetter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103631" y="5225901"/>
            <a:ext cx="2209800" cy="76200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6200000">
            <a:off x="1714501" y="3314700"/>
            <a:ext cx="2209800" cy="76200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690435">
            <a:off x="2942785" y="3064757"/>
            <a:ext cx="2801229" cy="1185688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1516082"/>
            <a:ext cx="7391400" cy="295465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criteria were assessed:</a:t>
            </a:r>
          </a:p>
          <a:p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4675" indent="-23336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Range of surface water fluctuation</a:t>
            </a:r>
          </a:p>
          <a:p>
            <a:pPr marL="574675" indent="-233363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4675" indent="-23336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Wetland extent</a:t>
            </a:r>
          </a:p>
          <a:p>
            <a:pPr marL="574675" indent="-233363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4675" indent="-23336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 in boater access at 56 ft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752600"/>
            <a:ext cx="7848600" cy="95410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Twenty-three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alternative surface water management strategies were evaluated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850" y="1386708"/>
            <a:ext cx="5715000" cy="53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33850" y="5245925"/>
            <a:ext cx="375755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810000"/>
            <a:ext cx="3733800" cy="13113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2182"/>
            <a:ext cx="6527920" cy="525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81450" y="3874325"/>
            <a:ext cx="4290950" cy="271945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" y="1525656"/>
            <a:ext cx="7196138" cy="51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409" y="1404454"/>
            <a:ext cx="5360391" cy="53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376" y="1480016"/>
            <a:ext cx="5181600" cy="522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924800" cy="508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5825"/>
            <a:ext cx="91440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The Problem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447800"/>
            <a:ext cx="8077200" cy="5262979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Man-made alterations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within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Orange Creek Basin (OCB)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changed natural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hydrology (flows and water levels)</a:t>
            </a:r>
          </a:p>
          <a:p>
            <a:endParaRPr lang="en-US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Resulted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ecological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degradation:</a:t>
            </a:r>
            <a:endParaRPr lang="en-US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65150" lvl="1" indent="-33813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Stabilization of water levels through construction of weirs</a:t>
            </a:r>
          </a:p>
          <a:p>
            <a:pPr marL="565150" lvl="1" indent="-338138">
              <a:buFont typeface="Arial" pitchFamily="34" charset="0"/>
              <a:buChar char="•"/>
            </a:pP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5150" lvl="1" indent="-33813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Excessive growth of nuisance aquatic plants</a:t>
            </a:r>
          </a:p>
          <a:p>
            <a:pPr marL="565150" lvl="1" indent="-338138">
              <a:buFont typeface="Arial" pitchFamily="34" charset="0"/>
              <a:buChar char="•"/>
            </a:pP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5150" lvl="1" indent="-33813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quality degradation</a:t>
            </a: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5150" lvl="1" indent="-338138"/>
            <a:r>
              <a:rPr lang="en-US" sz="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65150" lvl="1" indent="-33813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accumulation of sediments</a:t>
            </a:r>
          </a:p>
          <a:p>
            <a:pPr marL="565150" lvl="1" indent="-338138">
              <a:buFont typeface="Arial" pitchFamily="34" charset="0"/>
              <a:buChar char="•"/>
            </a:pP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5150" lvl="1" indent="-33813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Declines in recreational fishing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250" y="1374619"/>
            <a:ext cx="5334000" cy="54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038" y="1524000"/>
            <a:ext cx="5211762" cy="51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8305800" cy="646331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</a:rPr>
              <a:t>Effects of different water management alternatives on the Orange Lake fluctuation regime (ft NGVD)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b="21069"/>
          <a:stretch>
            <a:fillRect/>
          </a:stretch>
        </p:blipFill>
        <p:spPr bwMode="auto">
          <a:xfrm>
            <a:off x="449263" y="2514600"/>
            <a:ext cx="85423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105400"/>
            <a:ext cx="8382000" cy="54527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136075"/>
            <a:ext cx="8382000" cy="24047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83268"/>
            <a:ext cx="9144000" cy="369332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</a:rPr>
              <a:t>Results of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Biohydrologic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Criteria Assessment at Orange 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Lake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 b="4414"/>
          <a:stretch>
            <a:fillRect/>
          </a:stretch>
        </p:blipFill>
        <p:spPr bwMode="auto">
          <a:xfrm>
            <a:off x="914400" y="1831413"/>
            <a:ext cx="7786688" cy="495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725" y="5903025"/>
            <a:ext cx="7696200" cy="838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775099"/>
            <a:ext cx="7696200" cy="24986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29400" y="1371600"/>
            <a:ext cx="2514600" cy="2862322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</a:rPr>
              <a:t>Surface water levels generated by the SSARR model for water management alternatives plotted against the elevations of major plant community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ecotones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at Orange Lake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17681"/>
            <a:ext cx="5299075" cy="61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1765518"/>
            <a:ext cx="8001000" cy="2015936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/>
            <a:endParaRPr lang="en-US" sz="1000" b="1" dirty="0" smtClean="0">
              <a:solidFill>
                <a:schemeClr val="bg1"/>
              </a:solidFill>
              <a:latin typeface="Arial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/>
              </a:rPr>
              <a:t>Assessed effects of management  strategies on wetland extent</a:t>
            </a:r>
          </a:p>
          <a:p>
            <a:pPr marL="285750" indent="-285750"/>
            <a:endParaRPr lang="en-US" sz="900" b="1" dirty="0" smtClean="0">
              <a:solidFill>
                <a:schemeClr val="bg1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</a:rPr>
              <a:t>Utilized </a:t>
            </a:r>
            <a:r>
              <a:rPr lang="en-US" sz="2400" i="1" dirty="0" smtClean="0">
                <a:solidFill>
                  <a:srgbClr val="FFFF00"/>
                </a:solidFill>
                <a:latin typeface="Arial"/>
              </a:rPr>
              <a:t>stage-duration</a:t>
            </a:r>
            <a:r>
              <a:rPr lang="en-US" sz="2400" dirty="0" smtClean="0">
                <a:solidFill>
                  <a:schemeClr val="bg1"/>
                </a:solidFill>
                <a:latin typeface="Arial"/>
              </a:rPr>
              <a:t> and </a:t>
            </a:r>
            <a:r>
              <a:rPr lang="en-US" sz="2400" i="1" dirty="0" smtClean="0">
                <a:solidFill>
                  <a:srgbClr val="FFFF00"/>
                </a:solidFill>
                <a:latin typeface="Arial"/>
              </a:rPr>
              <a:t>stage-area </a:t>
            </a:r>
            <a:r>
              <a:rPr lang="en-US" sz="2400" i="1" dirty="0" smtClean="0">
                <a:solidFill>
                  <a:srgbClr val="FFFF00"/>
                </a:solidFill>
                <a:latin typeface="Arial"/>
              </a:rPr>
              <a:t>curves</a:t>
            </a:r>
            <a:endParaRPr lang="en-US" sz="2400" dirty="0" smtClean="0">
              <a:solidFill>
                <a:schemeClr val="bg1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/>
            </a:endParaRPr>
          </a:p>
          <a:p>
            <a:pPr marL="1033463" lvl="1" indent="-344488">
              <a:buFont typeface="Courier New" pitchFamily="49" charset="0"/>
              <a:buChar char="o"/>
            </a:pPr>
            <a:endParaRPr lang="en-US" sz="1000" i="1" dirty="0" smtClean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250" y="1374619"/>
            <a:ext cx="5334000" cy="54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048000" y="2490850"/>
            <a:ext cx="3505200" cy="37338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53200" y="3276600"/>
            <a:ext cx="914400" cy="9906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  <a:effectLst>
            <a:outerShdw blurRad="101600" dist="635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8000" y="2209800"/>
            <a:ext cx="1295400" cy="645225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  <a:effectLst>
            <a:outerShdw blurRad="101600" dist="635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190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58.6 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279575" y="296664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54.8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61396" y="5747934"/>
            <a:ext cx="204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Extent of wetlands 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43600" y="5943600"/>
            <a:ext cx="609600" cy="0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  <a:effectLst>
            <a:outerShdw blurRad="101600" dist="635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048000" y="5943600"/>
            <a:ext cx="618464" cy="11000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  <a:effectLst>
            <a:outerShdw blurRad="101600" dist="635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34" grpId="0"/>
      <p:bldP spid="3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833" y="1422646"/>
            <a:ext cx="5181600" cy="536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718F0"/>
                </a:solidFill>
              </a:rPr>
              <a:t>58.6 </a:t>
            </a:r>
            <a:endParaRPr lang="en-US" b="1" dirty="0">
              <a:solidFill>
                <a:srgbClr val="2718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6416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718F0"/>
                </a:solidFill>
              </a:rPr>
              <a:t>54.8 </a:t>
            </a:r>
            <a:endParaRPr lang="en-US" b="1" dirty="0">
              <a:solidFill>
                <a:srgbClr val="2718F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67000" y="3048000"/>
            <a:ext cx="1143000" cy="0"/>
          </a:xfrm>
          <a:prstGeom prst="straightConnector1">
            <a:avLst/>
          </a:prstGeom>
          <a:ln w="34925">
            <a:solidFill>
              <a:srgbClr val="2718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00600" y="3712534"/>
            <a:ext cx="1905000" cy="0"/>
          </a:xfrm>
          <a:prstGeom prst="straightConnector1">
            <a:avLst/>
          </a:prstGeom>
          <a:ln w="34925">
            <a:solidFill>
              <a:srgbClr val="2718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8599488" cy="40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1447800"/>
            <a:ext cx="9144000" cy="646331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</a:rPr>
              <a:t>Change in acreage for Orange and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Lochloosa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lakes wetlands for various water management alternatives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633" y="5017326"/>
            <a:ext cx="8534400" cy="51657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266" y="3265967"/>
            <a:ext cx="8534400" cy="228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4869"/>
            <a:ext cx="9144000" cy="646331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</a:rPr>
              <a:t>Summary of wetland and hydrologic effects of surface water management alternatives for Orange 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and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Lochloosa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lakes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971" b="11300"/>
          <a:stretch>
            <a:fillRect/>
          </a:stretch>
        </p:blipFill>
        <p:spPr bwMode="auto">
          <a:xfrm>
            <a:off x="914400" y="19812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Ecological Evaluation of Water Management Scenarios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984175"/>
            <a:ext cx="7772400" cy="838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871850"/>
            <a:ext cx="7772400" cy="609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381000"/>
            <a:ext cx="87630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The Study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216997"/>
            <a:ext cx="8001000" cy="424731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response to these issues, SJRWMD completed a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mid-1990s study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evaluate ecological value of </a:t>
            </a:r>
            <a:r>
              <a:rPr lang="en-U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alternative surface water management strategies </a:t>
            </a:r>
          </a:p>
          <a:p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 objectives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9913" indent="-34448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alternative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management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strategies</a:t>
            </a:r>
          </a:p>
          <a:p>
            <a:pPr marL="569913" indent="-344488">
              <a:buFont typeface="Arial" pitchFamily="34" charset="0"/>
              <a:buChar char="•"/>
            </a:pP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9913" indent="-34448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24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biohydrologic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criteria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 restoration and conservation potential of strategies</a:t>
            </a:r>
          </a:p>
          <a:p>
            <a:pPr marL="569913" indent="-344488">
              <a:buFont typeface="Arial" pitchFamily="34" charset="0"/>
              <a:buChar char="•"/>
            </a:pP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9913" indent="-344488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which strategies require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specialized study </a:t>
            </a:r>
            <a:r>
              <a:rPr lang="en-US" sz="2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(e.g., </a:t>
            </a:r>
            <a:r>
              <a:rPr lang="en-US" sz="2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geologic, ecologic, </a:t>
            </a:r>
            <a:r>
              <a:rPr lang="en-US" sz="2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economic studies)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/>
              <a:t>Questions</a:t>
            </a:r>
            <a:endParaRPr lang="en-US" sz="6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1260931"/>
            <a:ext cx="8077200" cy="5139869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Lake and wetland ecosystems require a </a:t>
            </a:r>
            <a:r>
              <a:rPr lang="en-U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surface water fluctuations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conservation</a:t>
            </a:r>
          </a:p>
          <a:p>
            <a:pPr marL="225425" indent="-225425"/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range of water levels constitutes a </a:t>
            </a:r>
            <a:r>
              <a:rPr lang="en-U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fluctuation regime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consists of:</a:t>
            </a:r>
          </a:p>
          <a:p>
            <a:pPr marL="569913" lvl="2" indent="-344488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water levels due to temporary and seasonal floods</a:t>
            </a:r>
          </a:p>
          <a:p>
            <a:pPr marL="569913" lvl="2" indent="-344488">
              <a:buFont typeface="Courier New" pitchFamily="49" charset="0"/>
              <a:buChar char="o"/>
            </a:pP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9913" lvl="2" indent="-344488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(middle) water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level </a:t>
            </a:r>
          </a:p>
          <a:p>
            <a:pPr marL="569913" lvl="2" indent="-344488">
              <a:buFont typeface="Courier New" pitchFamily="49" charset="0"/>
              <a:buChar char="o"/>
            </a:pPr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9913" lvl="2" indent="-344488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levels that coincide with mild droughts and infrequent extensive droughts</a:t>
            </a:r>
          </a:p>
          <a:p>
            <a:pPr marL="682625" lvl="1" indent="-225425"/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management  options can </a:t>
            </a:r>
            <a:r>
              <a:rPr lang="en-U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decrease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range of lake water level </a:t>
            </a:r>
            <a:r>
              <a:rPr lang="en-US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fluctuations</a:t>
            </a:r>
            <a:endParaRPr lang="en-US" sz="26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295400"/>
            <a:ext cx="8229600" cy="532453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Five </a:t>
            </a:r>
            <a:r>
              <a:rPr lang="en-US" sz="25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biohydrologic</a:t>
            </a:r>
            <a:r>
              <a:rPr lang="en-US" sz="25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criteria 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were created to accommodate a range of surface water fluctuations</a:t>
            </a:r>
          </a:p>
          <a:p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Criteria :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Infrequent High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 High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Middle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  Low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Infrequent Low water levels</a:t>
            </a:r>
          </a:p>
          <a:p>
            <a:pPr marL="682625" lvl="1" indent="-225425"/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Criteria define </a:t>
            </a:r>
            <a:r>
              <a:rPr lang="en-US" sz="25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hydrologic conditions 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required to preserve  lake &amp; floodplain wetland ecological processes</a:t>
            </a:r>
          </a:p>
          <a:p>
            <a:pPr marL="225425" indent="-225425"/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1516082"/>
            <a:ext cx="8229600" cy="424731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Infrequent High Water Level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high water condition - occurs on average once every 5 years for a duration of 30 consecutive days (1:5 years, 30 days).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Objectives: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Inundate the entire floodplain wetlands - prevent encroachment of upland species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Facilitate seed dispersal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 organic matter between floodplain wetlands and lake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provide spawning,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refugia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foraging habitat for fish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516082"/>
            <a:ext cx="8153400" cy="4678204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 High Water Level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high water condition - occurs on average once every 2 years for a duration of 60 consecutive days (1:2 years, 60 days).</a:t>
            </a:r>
          </a:p>
          <a:p>
            <a:pPr lvl="1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Objectives: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lower swamp and shallow marsh habitats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 organic matter between floodplain wetlands and lake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spawning areas and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refugia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small forage fish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foraging areas for other aquatic organisms,  e.g.,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gamefish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Facilitate seed dispersal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516082"/>
            <a:ext cx="8077200" cy="1169551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Middle Water Level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9812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low water condition - occurs on average once every 2 years for a duration of 180 consecutive days (1:2 years, 180 days).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Objectives: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wetland soils by preventing oxidation and subsidence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Exclude colonization by terrestrial plants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sufficient water depth in lake littoral zone for aquatic wildlife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6451901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B91820-0038-4BB0-BB48-C804A432A0C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516082"/>
            <a:ext cx="8077200" cy="424731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 Low Water Level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low water condition - occurs on average once every 5 years for a duration of 180 consecutive days (1:5 years, 180 days).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Objectives: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Rejuvenate lake floodplain and littoral zone by allowing seed germination and growth of wetland plant species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rate of decomposition of organic sediments, allowing aerobic microbial breakdown</a:t>
            </a:r>
          </a:p>
          <a:p>
            <a:pPr marL="688975" lvl="1" indent="-231775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2025"/>
            <a:ext cx="8305800" cy="58477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Biohydrologic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Criteria Development</a:t>
            </a:r>
            <a:endParaRPr lang="en-US" sz="32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RWMD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89941dd-4eac-487f-8c04-5cc8b2dea914">2015-09-03T04:00:00+00:00</Date>
    <Topic xmlns="189941dd-4eac-487f-8c04-5cc8b2dea914">Orange Creek Basin</Topic>
    <Public_x0020_Viewing xmlns="189941dd-4eac-487f-8c04-5cc8b2dea914">Yes</Public_x0020_Viewin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F2ABC27326A448A42E85F00A76E1D" ma:contentTypeVersion="7" ma:contentTypeDescription="Create a new document." ma:contentTypeScope="" ma:versionID="a67e962c56afc214880daa56007f9b1c">
  <xsd:schema xmlns:xsd="http://www.w3.org/2001/XMLSchema" xmlns:xs="http://www.w3.org/2001/XMLSchema" xmlns:p="http://schemas.microsoft.com/office/2006/metadata/properties" xmlns:ns2="189941dd-4eac-487f-8c04-5cc8b2dea914" targetNamespace="http://schemas.microsoft.com/office/2006/metadata/properties" ma:root="true" ma:fieldsID="fea895da35ae77f43f7b9e56d708101d" ns2:_="">
    <xsd:import namespace="189941dd-4eac-487f-8c04-5cc8b2dea914"/>
    <xsd:element name="properties">
      <xsd:complexType>
        <xsd:sequence>
          <xsd:element name="documentManagement">
            <xsd:complexType>
              <xsd:all>
                <xsd:element ref="ns2:Public_x0020_Viewing"/>
                <xsd:element ref="ns2:Dat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941dd-4eac-487f-8c04-5cc8b2dea914" elementFormDefault="qualified">
    <xsd:import namespace="http://schemas.microsoft.com/office/2006/documentManagement/types"/>
    <xsd:import namespace="http://schemas.microsoft.com/office/infopath/2007/PartnerControls"/>
    <xsd:element name="Public_x0020_Viewing" ma:index="4" ma:displayName="Ready for public viewing?" ma:default="No" ma:format="RadioButtons" ma:internalName="Public_x0020_Viewing" ma:readOnly="false">
      <xsd:simpleType>
        <xsd:restriction base="dms:Choice">
          <xsd:enumeration value="Yes"/>
          <xsd:enumeration value="No"/>
        </xsd:restriction>
      </xsd:simpleType>
    </xsd:element>
    <xsd:element name="Date" ma:index="5" nillable="true" ma:displayName="Document Date" ma:format="DateOnly" ma:internalName="Date" ma:readOnly="false">
      <xsd:simpleType>
        <xsd:restriction base="dms:DateTime"/>
      </xsd:simpleType>
    </xsd:element>
    <xsd:element name="Topic" ma:index="6" nillable="true" ma:displayName="Topic" ma:default="2015 Community Conversations" ma:format="Dropdown" ma:internalName="Topic" ma:readOnly="false">
      <xsd:simpleType>
        <xsd:restriction base="dms:Choice">
          <xsd:enumeration value="Orange Creek Basin"/>
          <xsd:enumeration value="MFL"/>
          <xsd:enumeration value="Fertilizer"/>
          <xsd:enumeration value="OSTDS"/>
          <xsd:enumeration value="Other"/>
          <xsd:enumeration value="Plum Creek"/>
          <xsd:enumeration value="Numeric Nutrient Criteria"/>
          <xsd:enumeration value="Cabot  Koppers"/>
          <xsd:enumeration value="Wetlands"/>
          <xsd:enumeration value="Geoengineering"/>
          <xsd:enumeration value="Air Pollution"/>
          <xsd:enumeration value="Adena"/>
          <xsd:enumeration value="EPAC Report - EPD Evaluation"/>
          <xsd:enumeration value="Nitrates"/>
          <xsd:enumeration value="Biomass"/>
          <xsd:enumeration value="2015 Community Conversations"/>
          <xsd:enumeration value="2018 Community Conversation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2A9DE-5C22-43F5-BB9B-D8BD918F8C67}"/>
</file>

<file path=customXml/itemProps2.xml><?xml version="1.0" encoding="utf-8"?>
<ds:datastoreItem xmlns:ds="http://schemas.openxmlformats.org/officeDocument/2006/customXml" ds:itemID="{91F580A7-ABEE-4076-AACB-FB238D0084D2}"/>
</file>

<file path=customXml/itemProps3.xml><?xml version="1.0" encoding="utf-8"?>
<ds:datastoreItem xmlns:ds="http://schemas.openxmlformats.org/officeDocument/2006/customXml" ds:itemID="{4F46DFBA-0C72-4868-8098-5E63081DE3FC}"/>
</file>

<file path=docProps/app.xml><?xml version="1.0" encoding="utf-8"?>
<Properties xmlns="http://schemas.openxmlformats.org/officeDocument/2006/extended-properties" xmlns:vt="http://schemas.openxmlformats.org/officeDocument/2006/docPropsVTypes">
  <Template>SJRWMD presentation template</Template>
  <TotalTime>7475</TotalTime>
  <Words>916</Words>
  <Application>Microsoft Office PowerPoint</Application>
  <PresentationFormat>On-screen Show (4:3)</PresentationFormat>
  <Paragraphs>203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SJRWMD presentation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Questions</vt:lpstr>
    </vt:vector>
  </TitlesOfParts>
  <Company>SJRWMD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goes here</dc:title>
  <dc:creator>bhickenl</dc:creator>
  <cp:lastModifiedBy>shall</cp:lastModifiedBy>
  <cp:revision>593</cp:revision>
  <dcterms:created xsi:type="dcterms:W3CDTF">2012-08-01T15:08:06Z</dcterms:created>
  <dcterms:modified xsi:type="dcterms:W3CDTF">2015-08-04T17:12:23Z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0x0101000B6F2ABC27326A448A42E85F00A76E1D</vt:lpwstr>
  </property>
  <property fmtid="{D5CDD505-2E9C-101B-9397-08002B2CF9AE}" pid="3" name="Order">
    <vt:r8>28200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