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</p:sldMasterIdLst>
  <p:notesMasterIdLst>
    <p:notesMasterId r:id="rId25"/>
  </p:notesMasterIdLst>
  <p:handoutMasterIdLst>
    <p:handoutMasterId r:id="rId26"/>
  </p:handoutMasterIdLst>
  <p:sldIdLst>
    <p:sldId id="269" r:id="rId2"/>
    <p:sldId id="661" r:id="rId3"/>
    <p:sldId id="728" r:id="rId4"/>
    <p:sldId id="725" r:id="rId5"/>
    <p:sldId id="701" r:id="rId6"/>
    <p:sldId id="693" r:id="rId7"/>
    <p:sldId id="729" r:id="rId8"/>
    <p:sldId id="730" r:id="rId9"/>
    <p:sldId id="731" r:id="rId10"/>
    <p:sldId id="733" r:id="rId11"/>
    <p:sldId id="695" r:id="rId12"/>
    <p:sldId id="735" r:id="rId13"/>
    <p:sldId id="736" r:id="rId14"/>
    <p:sldId id="741" r:id="rId15"/>
    <p:sldId id="742" r:id="rId16"/>
    <p:sldId id="743" r:id="rId17"/>
    <p:sldId id="745" r:id="rId18"/>
    <p:sldId id="697" r:id="rId19"/>
    <p:sldId id="722" r:id="rId20"/>
    <p:sldId id="723" r:id="rId21"/>
    <p:sldId id="744" r:id="rId22"/>
    <p:sldId id="746" r:id="rId23"/>
    <p:sldId id="700" r:id="rId2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zanne Gable" initials="SG" lastIdx="7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99FF33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9615" autoAdjust="0"/>
  </p:normalViewPr>
  <p:slideViewPr>
    <p:cSldViewPr>
      <p:cViewPr varScale="1">
        <p:scale>
          <a:sx n="83" d="100"/>
          <a:sy n="83" d="100"/>
        </p:scale>
        <p:origin x="-139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76"/>
    </p:cViewPr>
  </p:sorterViewPr>
  <p:notesViewPr>
    <p:cSldViewPr>
      <p:cViewPr varScale="1">
        <p:scale>
          <a:sx n="62" d="100"/>
          <a:sy n="62" d="100"/>
        </p:scale>
        <p:origin x="-1350" y="-84"/>
      </p:cViewPr>
      <p:guideLst>
        <p:guide orient="horz" pos="2929"/>
        <p:guide pos="220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1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48A2119-7F22-4C2D-8B33-5CDCB12952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1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1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9799923-C74C-4511-BA82-BDB441DC9E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99923-C74C-4511-BA82-BDB441DC9E2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99923-C74C-4511-BA82-BDB441DC9E2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</a:endParaRPr>
            </a:p>
          </p:txBody>
        </p:sp>
      </p:grpSp>
      <p:sp>
        <p:nvSpPr>
          <p:cNvPr id="14" name="Text Box 17"/>
          <p:cNvSpPr txBox="1">
            <a:spLocks noChangeArrowheads="1"/>
          </p:cNvSpPr>
          <p:nvPr userDrawn="1"/>
        </p:nvSpPr>
        <p:spPr bwMode="auto">
          <a:xfrm>
            <a:off x="1143000" y="0"/>
            <a:ext cx="19050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endParaRPr lang="en-US" sz="3600" b="1" i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8641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641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Board Retreat February 25, 2011</a:t>
            </a:r>
            <a:endParaRPr lang="en-US"/>
          </a:p>
        </p:txBody>
      </p:sp>
      <p:sp>
        <p:nvSpPr>
          <p:cNvPr id="17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B4634CB-9AE1-4FEA-A57C-2AD31BCAB9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Board Retreat February 25, 2011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0481D-D79A-4317-A5E5-08C4EEA0C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Board Retreat February 25, 2011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BE90E-C72E-4637-90C3-2ABE4CF3C6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Board Retreat February 25, 2011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4BCDB-C25B-4792-B215-643DA3BA3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Board Retreat February 25, 2011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B4545-B3DE-4472-831D-92BC93E3A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Board Retreat February 25, 2011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356C2-3983-4E06-ADA4-46DE55B15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Board Retreat February 25, 2011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3E948-506B-4F35-81F6-538AC984AE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Board Retreat February 25, 2011</a:t>
            </a: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FAF8B-839E-4835-90C5-BD426A704D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Board Retreat February 25, 2011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28B49-3913-4990-B693-5994BA646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Board Retreat February 25, 2011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442DF-4F59-4ECE-8EA9-913BD0FA3D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Board Retreat February 25, 2011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BC48C-C3EF-485F-88AF-F0BCA4FA2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Board Retreat February 25, 2011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C8A02-52E1-47B3-B04C-19599704D8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7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53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53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r>
              <a:rPr lang="en-US" smtClean="0"/>
              <a:t>Board Retreat February 25, 2011</a:t>
            </a:r>
            <a:endParaRPr lang="en-US"/>
          </a:p>
        </p:txBody>
      </p:sp>
      <p:sp>
        <p:nvSpPr>
          <p:cNvPr id="4853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fld id="{CF65A29D-FA28-4032-98F6-999455005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85390" name="Text Box 14"/>
          <p:cNvSpPr txBox="1">
            <a:spLocks noChangeArrowheads="1"/>
          </p:cNvSpPr>
          <p:nvPr userDrawn="1"/>
        </p:nvSpPr>
        <p:spPr bwMode="auto">
          <a:xfrm>
            <a:off x="1143000" y="0"/>
            <a:ext cx="19050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endParaRPr lang="en-US" sz="3600" b="1" i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  <p:sldLayoutId id="214748386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886200"/>
            <a:ext cx="7467600" cy="1752600"/>
          </a:xfrm>
        </p:spPr>
        <p:txBody>
          <a:bodyPr/>
          <a:lstStyle/>
          <a:p>
            <a:r>
              <a:rPr lang="en-US" dirty="0" smtClean="0"/>
              <a:t>Alachua County</a:t>
            </a:r>
          </a:p>
          <a:p>
            <a:r>
              <a:rPr lang="en-US" dirty="0" smtClean="0"/>
              <a:t>Board of County Commissioners</a:t>
            </a:r>
          </a:p>
          <a:p>
            <a:r>
              <a:rPr lang="en-US" dirty="0" smtClean="0"/>
              <a:t>April 5, </a:t>
            </a:r>
            <a:r>
              <a:rPr lang="en-US" dirty="0" smtClean="0"/>
              <a:t>2011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2390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Legislative Session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820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u="sng" dirty="0" smtClean="0"/>
              <a:t>Non-Homestead Assessment Cap</a:t>
            </a:r>
            <a:endParaRPr lang="en-US" sz="3200" dirty="0" smtClean="0"/>
          </a:p>
          <a:p>
            <a:pPr lvl="2" eaLnBrk="1" hangingPunct="1">
              <a:defRPr/>
            </a:pPr>
            <a:r>
              <a:rPr lang="en-US" sz="2800" dirty="0" smtClean="0"/>
              <a:t>House proposes reducing property value assessment cap from 10% to 3</a:t>
            </a:r>
            <a:r>
              <a:rPr lang="en-US" sz="2800" dirty="0" smtClean="0"/>
              <a:t>%</a:t>
            </a:r>
          </a:p>
          <a:p>
            <a:pPr lvl="3" eaLnBrk="1" hangingPunct="1">
              <a:defRPr/>
            </a:pPr>
            <a:r>
              <a:rPr lang="en-US" sz="2400" dirty="0" smtClean="0"/>
              <a:t>Similar to Save Our Homes</a:t>
            </a:r>
            <a:endParaRPr lang="en-US" sz="2400" dirty="0" smtClean="0"/>
          </a:p>
          <a:p>
            <a:pPr lvl="2" eaLnBrk="1" hangingPunct="1">
              <a:defRPr/>
            </a:pPr>
            <a:r>
              <a:rPr lang="en-US" sz="2800" dirty="0" smtClean="0"/>
              <a:t>Additional exemption for first-time home buyers.</a:t>
            </a:r>
          </a:p>
          <a:p>
            <a:pPr lvl="2" eaLnBrk="1" hangingPunct="1">
              <a:defRPr/>
            </a:pPr>
            <a:r>
              <a:rPr lang="en-US" sz="2800" dirty="0" smtClean="0"/>
              <a:t>Still working thru various </a:t>
            </a:r>
            <a:r>
              <a:rPr lang="en-US" sz="2800" dirty="0" smtClean="0"/>
              <a:t>committees</a:t>
            </a:r>
          </a:p>
          <a:p>
            <a:pPr lvl="2" eaLnBrk="1" hangingPunct="1">
              <a:defRPr/>
            </a:pPr>
            <a:r>
              <a:rPr lang="en-US" sz="2800" dirty="0" smtClean="0"/>
              <a:t>Senate has a similar bill moving thru committees</a:t>
            </a:r>
            <a:endParaRPr lang="en-US" sz="2800" dirty="0" smtClean="0"/>
          </a:p>
          <a:p>
            <a:pPr lvl="2" eaLnBrk="1" hangingPunct="1">
              <a:buNone/>
              <a:defRPr/>
            </a:pPr>
            <a:endParaRPr lang="en-US" sz="2800" dirty="0" smtClean="0"/>
          </a:p>
          <a:p>
            <a:pPr lvl="1" eaLnBrk="1" hangingPunct="1">
              <a:defRPr/>
            </a:pPr>
            <a:endParaRPr lang="en-US" sz="28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Fiscal Outlook for Alachua County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620000" y="1600200"/>
            <a:ext cx="1371600" cy="830997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Note:  Reflects changes in property tax revenue only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7620000" y="2743200"/>
            <a:ext cx="1371600" cy="1015663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Simple majority = new construction value + change in PCPI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7620000" y="3962400"/>
            <a:ext cx="1371600" cy="1015663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Rollback (up) = millage need for same amount of revenue as prior year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7620000" y="5257800"/>
            <a:ext cx="1371600" cy="646331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Super Majority = 10% over simple majority</a:t>
            </a:r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 flipH="1">
            <a:off x="228600" y="6096000"/>
            <a:ext cx="6477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Total new construction value estimate of $100,000,000 (General Fund only)</a:t>
            </a:r>
          </a:p>
          <a:p>
            <a:r>
              <a:rPr lang="en-US" sz="1400" dirty="0" smtClean="0"/>
              <a:t>Total new construction value estimate of $50,000,000 (all MSTU’s)</a:t>
            </a:r>
          </a:p>
          <a:p>
            <a:r>
              <a:rPr lang="en-US" sz="1400" dirty="0" smtClean="0"/>
              <a:t>Change in State per capita personal income growth is .55%</a:t>
            </a:r>
            <a:endParaRPr lang="en-US" sz="1400" dirty="0"/>
          </a:p>
        </p:txBody>
      </p:sp>
      <p:sp>
        <p:nvSpPr>
          <p:cNvPr id="14" name="Oval 13"/>
          <p:cNvSpPr/>
          <p:nvPr/>
        </p:nvSpPr>
        <p:spPr bwMode="auto">
          <a:xfrm>
            <a:off x="0" y="838200"/>
            <a:ext cx="1981200" cy="457200"/>
          </a:xfrm>
          <a:prstGeom prst="ellipse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0"/>
            <a:ext cx="71628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28600"/>
            <a:ext cx="78486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Budget Development Principles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2390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Budget Principles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820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FY11 Budget Development Principles - Governance</a:t>
            </a:r>
          </a:p>
          <a:p>
            <a:pPr lvl="2" eaLnBrk="1" hangingPunct="1">
              <a:defRPr/>
            </a:pPr>
            <a:r>
              <a:rPr lang="en-US" sz="2800" dirty="0" smtClean="0"/>
              <a:t>Maintain 5% reserve policy for major operating funds</a:t>
            </a:r>
          </a:p>
          <a:p>
            <a:pPr lvl="2" eaLnBrk="1" hangingPunct="1">
              <a:defRPr/>
            </a:pPr>
            <a:r>
              <a:rPr lang="en-US" sz="2800" dirty="0" smtClean="0"/>
              <a:t>Maintain General Fund budget allocation share with Constitutional Offices</a:t>
            </a:r>
          </a:p>
          <a:p>
            <a:pPr lvl="2" eaLnBrk="1" hangingPunct="1">
              <a:defRPr/>
            </a:pPr>
            <a:r>
              <a:rPr lang="en-US" sz="2800" dirty="0" smtClean="0"/>
              <a:t>Maintain current funding allocation for Law Enforcement between General Fund and MSTU</a:t>
            </a:r>
          </a:p>
          <a:p>
            <a:pPr lvl="1" eaLnBrk="1" hangingPunct="1">
              <a:defRPr/>
            </a:pPr>
            <a:endParaRPr lang="en-US" sz="28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2390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Budget Principles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820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FY11 Budget Development Principles – Governance</a:t>
            </a:r>
          </a:p>
          <a:p>
            <a:pPr lvl="2" eaLnBrk="1" hangingPunct="1">
              <a:defRPr/>
            </a:pPr>
            <a:r>
              <a:rPr lang="en-US" sz="2800" dirty="0" smtClean="0"/>
              <a:t>One-time sources will be allocated toward reserves or one-time expenditures</a:t>
            </a:r>
          </a:p>
          <a:p>
            <a:pPr lvl="2" eaLnBrk="1" hangingPunct="1">
              <a:defRPr/>
            </a:pPr>
            <a:r>
              <a:rPr lang="en-US" sz="2800" dirty="0" smtClean="0"/>
              <a:t>Continue to present a two-year budget</a:t>
            </a:r>
          </a:p>
          <a:p>
            <a:pPr lvl="2" eaLnBrk="1" hangingPunct="1">
              <a:defRPr/>
            </a:pPr>
            <a:r>
              <a:rPr lang="en-US" sz="2800" dirty="0" smtClean="0"/>
              <a:t>Budget property tax revenue based on current and simple majority millage rates</a:t>
            </a:r>
          </a:p>
          <a:p>
            <a:pPr lvl="1" eaLnBrk="1" hangingPunct="1">
              <a:defRPr/>
            </a:pPr>
            <a:endParaRPr lang="en-US" sz="28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2390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County Manager Direction</a:t>
            </a:r>
            <a:endParaRPr lang="en-US" sz="3200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058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FY12 Budget Allocation meeting was held March 30, 2011</a:t>
            </a:r>
          </a:p>
          <a:p>
            <a:pPr lvl="2" eaLnBrk="1" hangingPunct="1">
              <a:defRPr/>
            </a:pPr>
            <a:r>
              <a:rPr lang="en-US" sz="2800" dirty="0" smtClean="0"/>
              <a:t>All Board departments were </a:t>
            </a:r>
            <a:r>
              <a:rPr lang="en-US" sz="2800" dirty="0" smtClean="0"/>
              <a:t>represented</a:t>
            </a:r>
          </a:p>
          <a:p>
            <a:pPr lvl="2" eaLnBrk="1" hangingPunct="1">
              <a:defRPr/>
            </a:pPr>
            <a:r>
              <a:rPr lang="en-US" sz="2800" dirty="0" smtClean="0"/>
              <a:t>All Constitutional and Judicial Offices </a:t>
            </a:r>
            <a:r>
              <a:rPr lang="en-US" sz="2800" dirty="0" smtClean="0"/>
              <a:t>were represented except for Supervisor of Elections and Property Appraiser</a:t>
            </a:r>
            <a:endParaRPr lang="en-US" sz="2800" dirty="0" smtClean="0"/>
          </a:p>
          <a:p>
            <a:pPr lvl="2" eaLnBrk="1" hangingPunct="1">
              <a:defRPr/>
            </a:pPr>
            <a:r>
              <a:rPr lang="en-US" sz="2800" dirty="0" smtClean="0"/>
              <a:t>County Manager directed </a:t>
            </a:r>
            <a:r>
              <a:rPr lang="en-US" sz="2800" u="sng" dirty="0" smtClean="0"/>
              <a:t>Board</a:t>
            </a:r>
            <a:r>
              <a:rPr lang="en-US" sz="2800" dirty="0" smtClean="0"/>
              <a:t> Department heads to submit a 5% reduction plan for a Tier 2 budget decision package</a:t>
            </a:r>
          </a:p>
          <a:p>
            <a:pPr lvl="3" eaLnBrk="1" hangingPunct="1">
              <a:defRPr/>
            </a:pPr>
            <a:r>
              <a:rPr lang="en-US" sz="2400" dirty="0" smtClean="0"/>
              <a:t>Linked to the Level of Service Matrix</a:t>
            </a:r>
            <a:endParaRPr lang="en-US" sz="2400" dirty="0" smtClean="0"/>
          </a:p>
          <a:p>
            <a:pPr lvl="1" eaLnBrk="1" hangingPunct="1">
              <a:defRPr/>
            </a:pPr>
            <a:endParaRPr lang="en-US" sz="28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Discussion, Comments, Questions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Department of Public Safety</a:t>
            </a:r>
            <a:endParaRPr lang="en-US" dirty="0" smtClean="0"/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Environmental Scan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Community Support Services Department</a:t>
            </a:r>
            <a:endParaRPr lang="en-US" dirty="0" smtClean="0"/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Stormwater Program Update</a:t>
            </a:r>
            <a:endParaRPr lang="en-US" dirty="0" smtClean="0"/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Transportation Capital Projects</a:t>
            </a:r>
          </a:p>
          <a:p>
            <a:r>
              <a:rPr lang="en-US" dirty="0" smtClean="0"/>
              <a:t>Sales Tax Update</a:t>
            </a:r>
            <a:endParaRPr lang="en-US" dirty="0" smtClean="0"/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Discussion, Comments, Questions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Budget Meeting Calendar Review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5438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Calendar Review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4582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FY12 Budget Development Calendar</a:t>
            </a:r>
          </a:p>
          <a:p>
            <a:pPr lvl="2" eaLnBrk="1" hangingPunct="1">
              <a:defRPr/>
            </a:pPr>
            <a:r>
              <a:rPr lang="en-US" sz="2800" dirty="0" smtClean="0"/>
              <a:t>Budget development calendar has been approved and posted to the internet</a:t>
            </a:r>
          </a:p>
          <a:p>
            <a:pPr lvl="2" eaLnBrk="1" hangingPunct="1">
              <a:defRPr/>
            </a:pPr>
            <a:r>
              <a:rPr lang="en-US" sz="2800" dirty="0" smtClean="0"/>
              <a:t>Special Board meetings March thru June</a:t>
            </a:r>
          </a:p>
          <a:p>
            <a:pPr lvl="3" eaLnBrk="1" hangingPunct="1">
              <a:defRPr/>
            </a:pPr>
            <a:r>
              <a:rPr lang="en-US" sz="2400" dirty="0" smtClean="0"/>
              <a:t>Next budget meeting is April </a:t>
            </a:r>
            <a:r>
              <a:rPr lang="en-US" sz="2400" dirty="0" smtClean="0"/>
              <a:t>19 </a:t>
            </a:r>
            <a:r>
              <a:rPr lang="en-US" sz="2400" dirty="0" smtClean="0"/>
              <a:t>at 10:00 am to </a:t>
            </a:r>
            <a:r>
              <a:rPr lang="en-US" sz="2400" dirty="0" smtClean="0"/>
              <a:t>meet with various Judicial and Constitutional Officers.  </a:t>
            </a:r>
            <a:r>
              <a:rPr lang="en-US" sz="2400" dirty="0" smtClean="0"/>
              <a:t>The </a:t>
            </a:r>
            <a:r>
              <a:rPr lang="en-US" sz="2400" dirty="0" smtClean="0"/>
              <a:t>meeting will also include a discussion on the Court related Capital Improvement Plan (CIP)</a:t>
            </a:r>
            <a:endParaRPr lang="en-US" sz="2400" dirty="0" smtClean="0"/>
          </a:p>
          <a:p>
            <a:pPr lvl="2" eaLnBrk="1" hangingPunct="1">
              <a:defRPr/>
            </a:pPr>
            <a:endParaRPr lang="en-US" sz="24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5438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Calendar Review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7630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FY12 Budget Development Calendar</a:t>
            </a:r>
          </a:p>
          <a:p>
            <a:pPr lvl="2" eaLnBrk="1" hangingPunct="1">
              <a:defRPr/>
            </a:pPr>
            <a:r>
              <a:rPr lang="en-US" sz="2800" dirty="0" smtClean="0"/>
              <a:t>Tentative Budget presentation scheduled for July 7</a:t>
            </a:r>
          </a:p>
          <a:p>
            <a:pPr lvl="3" eaLnBrk="1" hangingPunct="1">
              <a:defRPr/>
            </a:pPr>
            <a:r>
              <a:rPr lang="en-US" sz="2400" dirty="0" smtClean="0"/>
              <a:t>Set proposed millage rates at regular Board meeting on July 12 </a:t>
            </a:r>
          </a:p>
          <a:p>
            <a:pPr lvl="2" eaLnBrk="1" hangingPunct="1">
              <a:defRPr/>
            </a:pPr>
            <a:r>
              <a:rPr lang="en-US" sz="2800" dirty="0" smtClean="0"/>
              <a:t>Special Board meetings August and September</a:t>
            </a:r>
          </a:p>
          <a:p>
            <a:pPr lvl="2" eaLnBrk="1" hangingPunct="1">
              <a:defRPr/>
            </a:pPr>
            <a:r>
              <a:rPr lang="en-US" sz="2800" dirty="0" smtClean="0"/>
              <a:t>Public Hearings (TRIM) in September on regular Board meeting dates</a:t>
            </a:r>
          </a:p>
          <a:p>
            <a:pPr lvl="3" eaLnBrk="1" hangingPunct="1">
              <a:defRPr/>
            </a:pPr>
            <a:r>
              <a:rPr lang="en-US" sz="2400" dirty="0" smtClean="0"/>
              <a:t>September 13 and 27 will also adopt policies, CIP and Fee Schedule</a:t>
            </a:r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2011 State Legislative Session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2390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Legislative Session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1534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u="sng" dirty="0" smtClean="0"/>
              <a:t>State Revenue and Expenditure Caps</a:t>
            </a:r>
            <a:r>
              <a:rPr lang="en-US" sz="3200" dirty="0" smtClean="0"/>
              <a:t> (TABOR like)</a:t>
            </a:r>
          </a:p>
          <a:p>
            <a:pPr lvl="2" eaLnBrk="1" hangingPunct="1">
              <a:defRPr/>
            </a:pPr>
            <a:r>
              <a:rPr lang="en-US" sz="2800" dirty="0" smtClean="0"/>
              <a:t>Senate passed a version </a:t>
            </a:r>
            <a:r>
              <a:rPr lang="en-US" sz="2800" dirty="0" smtClean="0"/>
              <a:t>two weeks ago; </a:t>
            </a:r>
            <a:r>
              <a:rPr lang="en-US" sz="2800" dirty="0" smtClean="0"/>
              <a:t>House version is still moving thru committees</a:t>
            </a:r>
          </a:p>
          <a:p>
            <a:pPr lvl="2" eaLnBrk="1" hangingPunct="1">
              <a:defRPr/>
            </a:pPr>
            <a:r>
              <a:rPr lang="en-US" sz="2800" dirty="0" smtClean="0"/>
              <a:t>If passed by legislature, will go to the voters for approval</a:t>
            </a:r>
          </a:p>
          <a:p>
            <a:pPr lvl="2" eaLnBrk="1" hangingPunct="1">
              <a:defRPr/>
            </a:pPr>
            <a:r>
              <a:rPr lang="en-US" sz="2800" dirty="0" smtClean="0"/>
              <a:t>Current legislation does not include specific language to directly impact county government</a:t>
            </a:r>
          </a:p>
          <a:p>
            <a:pPr lvl="1" eaLnBrk="1" hangingPunct="1">
              <a:defRPr/>
            </a:pPr>
            <a:endParaRPr lang="en-US" sz="28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2390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Legislative Session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820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u="sng" dirty="0" smtClean="0"/>
              <a:t>Pension Reform Plan</a:t>
            </a:r>
          </a:p>
          <a:p>
            <a:pPr lvl="2" eaLnBrk="1" hangingPunct="1">
              <a:defRPr/>
            </a:pPr>
            <a:r>
              <a:rPr lang="en-US" sz="2800" dirty="0" smtClean="0"/>
              <a:t>Proposed to impact State and County governments thru Florida Retirement System (FRS); also proposed to impact municipal retirement plans</a:t>
            </a:r>
          </a:p>
          <a:p>
            <a:pPr lvl="2" eaLnBrk="1" hangingPunct="1">
              <a:defRPr/>
            </a:pPr>
            <a:r>
              <a:rPr lang="en-US" sz="2800" dirty="0" smtClean="0"/>
              <a:t>Senate and House have </a:t>
            </a:r>
            <a:r>
              <a:rPr lang="en-US" sz="2800" dirty="0" smtClean="0"/>
              <a:t>been amended to be more alike</a:t>
            </a:r>
            <a:endParaRPr lang="en-US" sz="2800" dirty="0" smtClean="0"/>
          </a:p>
          <a:p>
            <a:pPr lvl="3" eaLnBrk="1" hangingPunct="1">
              <a:defRPr/>
            </a:pPr>
            <a:r>
              <a:rPr lang="en-US" sz="2400" dirty="0" smtClean="0"/>
              <a:t>Both have </a:t>
            </a:r>
            <a:r>
              <a:rPr lang="en-US" sz="2400" u="sng" dirty="0" smtClean="0"/>
              <a:t>employee</a:t>
            </a:r>
            <a:r>
              <a:rPr lang="en-US" sz="2400" dirty="0" smtClean="0"/>
              <a:t> contribution </a:t>
            </a:r>
            <a:r>
              <a:rPr lang="en-US" sz="2400" dirty="0" smtClean="0"/>
              <a:t>rates of 3%</a:t>
            </a:r>
          </a:p>
          <a:p>
            <a:pPr lvl="3" eaLnBrk="1" hangingPunct="1">
              <a:defRPr/>
            </a:pPr>
            <a:r>
              <a:rPr lang="en-US" sz="2400" dirty="0" smtClean="0"/>
              <a:t>Most proposals increase retirement age </a:t>
            </a:r>
            <a:endParaRPr lang="en-US" sz="2400" dirty="0" smtClean="0"/>
          </a:p>
          <a:p>
            <a:pPr lvl="3" eaLnBrk="1" hangingPunct="1">
              <a:defRPr/>
            </a:pPr>
            <a:r>
              <a:rPr lang="en-US" sz="2400" dirty="0" smtClean="0"/>
              <a:t>Both versions eliminate DROP to new enrollees </a:t>
            </a:r>
            <a:endParaRPr lang="en-US" sz="2400" dirty="0" smtClean="0"/>
          </a:p>
          <a:p>
            <a:pPr lvl="3" eaLnBrk="1" hangingPunct="1">
              <a:buNone/>
              <a:defRPr/>
            </a:pPr>
            <a:endParaRPr lang="en-US" sz="2400" dirty="0" smtClean="0"/>
          </a:p>
          <a:p>
            <a:pPr lvl="2" eaLnBrk="1" hangingPunct="1">
              <a:buNone/>
              <a:defRPr/>
            </a:pPr>
            <a:endParaRPr lang="en-US" sz="2800" dirty="0" smtClean="0"/>
          </a:p>
          <a:p>
            <a:pPr lvl="1" eaLnBrk="1" hangingPunct="1">
              <a:defRPr/>
            </a:pPr>
            <a:endParaRPr lang="en-US" sz="28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2390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Legislative Session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820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u="sng" dirty="0" smtClean="0"/>
              <a:t>Pension Reform </a:t>
            </a:r>
            <a:r>
              <a:rPr lang="en-US" sz="3200" u="sng" dirty="0" smtClean="0"/>
              <a:t>Plan</a:t>
            </a:r>
          </a:p>
          <a:p>
            <a:pPr lvl="2" eaLnBrk="1" hangingPunct="1">
              <a:defRPr/>
            </a:pPr>
            <a:r>
              <a:rPr lang="en-US" sz="2800" dirty="0" smtClean="0"/>
              <a:t>Employer contribution rates are proposed to </a:t>
            </a:r>
            <a:r>
              <a:rPr lang="en-US" sz="2800" dirty="0" smtClean="0"/>
              <a:t>decrease</a:t>
            </a:r>
            <a:endParaRPr lang="en-US" sz="2800" dirty="0" smtClean="0"/>
          </a:p>
          <a:p>
            <a:pPr lvl="2" eaLnBrk="1" hangingPunct="1">
              <a:defRPr/>
            </a:pPr>
            <a:r>
              <a:rPr lang="en-US" sz="2800" dirty="0" smtClean="0"/>
              <a:t>If </a:t>
            </a:r>
            <a:r>
              <a:rPr lang="en-US" sz="2800" dirty="0" smtClean="0"/>
              <a:t>legislative changes result in reduced costs to local government employers, savings could be used to fund other operating expenses or could reduce resources needed</a:t>
            </a:r>
          </a:p>
          <a:p>
            <a:pPr lvl="2" eaLnBrk="1" hangingPunct="1">
              <a:buNone/>
              <a:defRPr/>
            </a:pPr>
            <a:endParaRPr lang="en-US" sz="2800" dirty="0" smtClean="0"/>
          </a:p>
          <a:p>
            <a:pPr lvl="1" eaLnBrk="1" hangingPunct="1">
              <a:defRPr/>
            </a:pPr>
            <a:endParaRPr lang="en-US" sz="28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F1A42C0E133E4C9F933E811ACC6471" ma:contentTypeVersion="8" ma:contentTypeDescription="Create a new document." ma:contentTypeScope="" ma:versionID="debb0e60894ca6358f90fa0a6855db8f">
  <xsd:schema xmlns:xsd="http://www.w3.org/2001/XMLSchema" xmlns:xs="http://www.w3.org/2001/XMLSchema" xmlns:p="http://schemas.microsoft.com/office/2006/metadata/properties" xmlns:ns1="http://schemas.microsoft.com/sharepoint/v3" xmlns:ns2="a7d1d18a-918b-4344-b6de-8b7924e15f4d" targetNamespace="http://schemas.microsoft.com/office/2006/metadata/properties" ma:root="true" ma:fieldsID="2bb420334984f497f7a475f942e63e84" ns1:_="" ns2:_="">
    <xsd:import namespace="http://schemas.microsoft.com/sharepoint/v3"/>
    <xsd:import namespace="a7d1d18a-918b-4344-b6de-8b7924e15f4d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Destination_x0020_P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1d18a-918b-4344-b6de-8b7924e15f4d" elementFormDefault="qualified">
    <xsd:import namespace="http://schemas.microsoft.com/office/2006/documentManagement/types"/>
    <xsd:import namespace="http://schemas.microsoft.com/office/infopath/2007/PartnerControls"/>
    <xsd:element name="Destination_x0020_Page" ma:index="6" nillable="true" ma:displayName="Destination Web Part" ma:description="Input the web part that you would like the document to be displayed in For Example &quot;Fees &amp; Charges&quot; or &quot;Community Conversations&quot;...etc etc" ma:format="Dropdown" ma:internalName="Destination_x0020_Page" ma:readOnly="false">
      <xsd:simpleType>
        <xsd:restriction base="dms:Choice">
          <xsd:enumeration value="None"/>
          <xsd:enumeration value="Fees &amp; Charges"/>
          <xsd:enumeration value="Citizens Guide to Budget"/>
          <xsd:enumeration value="AFS Performance Quarterly Webpart"/>
          <xsd:enumeration value="AC Strategic Alignment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  <Destination_x0020_Page xmlns="a7d1d18a-918b-4344-b6de-8b7924e15f4d" xsi:nil="true"/>
  </documentManagement>
</p:properties>
</file>

<file path=customXml/itemProps1.xml><?xml version="1.0" encoding="utf-8"?>
<ds:datastoreItem xmlns:ds="http://schemas.openxmlformats.org/officeDocument/2006/customXml" ds:itemID="{080BAFA7-805A-4DE6-84A8-F96FA8338BAF}"/>
</file>

<file path=customXml/itemProps2.xml><?xml version="1.0" encoding="utf-8"?>
<ds:datastoreItem xmlns:ds="http://schemas.openxmlformats.org/officeDocument/2006/customXml" ds:itemID="{30BFED4B-B0D0-4187-A8A0-F18CB87554FB}"/>
</file>

<file path=customXml/itemProps3.xml><?xml version="1.0" encoding="utf-8"?>
<ds:datastoreItem xmlns:ds="http://schemas.openxmlformats.org/officeDocument/2006/customXml" ds:itemID="{B34DB692-9A54-4778-8BEF-05D076B86AD3}"/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11900</TotalTime>
  <Words>625</Words>
  <Application>Microsoft Office PowerPoint</Application>
  <PresentationFormat>On-screen Show (4:3)</PresentationFormat>
  <Paragraphs>99</Paragraphs>
  <Slides>23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Blends</vt:lpstr>
      <vt:lpstr>FY12 Budget Development</vt:lpstr>
      <vt:lpstr>FY12 Budget Development</vt:lpstr>
      <vt:lpstr>FY12 Budget Development</vt:lpstr>
      <vt:lpstr>FY12 Budget Development Calendar Review</vt:lpstr>
      <vt:lpstr>FY12 Budget Development Calendar Review</vt:lpstr>
      <vt:lpstr>FY12 Budget Development</vt:lpstr>
      <vt:lpstr>FY12 Budget Development Legislative Session</vt:lpstr>
      <vt:lpstr>FY12 Budget Development Legislative Session</vt:lpstr>
      <vt:lpstr>FY12 Budget Development Legislative Session</vt:lpstr>
      <vt:lpstr>FY12 Budget Development Legislative Session</vt:lpstr>
      <vt:lpstr>FY12 Budget Development</vt:lpstr>
      <vt:lpstr>Slide 12</vt:lpstr>
      <vt:lpstr>Slide 13</vt:lpstr>
      <vt:lpstr>FY12 Budget Development</vt:lpstr>
      <vt:lpstr>FY12 Budget Development Budget Principles</vt:lpstr>
      <vt:lpstr>FY12 Budget Development Budget Principles</vt:lpstr>
      <vt:lpstr>FY12 Budget Development County Manager Direction</vt:lpstr>
      <vt:lpstr>FY12 Budget Development</vt:lpstr>
      <vt:lpstr>FY12 Budget Development</vt:lpstr>
      <vt:lpstr>FY12 Budget Development</vt:lpstr>
      <vt:lpstr>FY12 Budget Development</vt:lpstr>
      <vt:lpstr>FY12 Budget Development</vt:lpstr>
      <vt:lpstr>FY12 Budget Development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Suzanne Gable</cp:lastModifiedBy>
  <cp:revision>194</cp:revision>
  <cp:lastPrinted>1601-01-01T00:00:00Z</cp:lastPrinted>
  <dcterms:created xsi:type="dcterms:W3CDTF">2006-01-18T23:08:26Z</dcterms:created>
  <dcterms:modified xsi:type="dcterms:W3CDTF">2011-04-05T13:49:10Z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Type">
    <vt:lpwstr>Presentation</vt:lpwstr>
  </property>
  <property fmtid="{D5CDD505-2E9C-101B-9397-08002B2CF9AE}" pid="3" name="ContentTypeId">
    <vt:lpwstr>0x010100E0F1A42C0E133E4C9F933E811ACC6471</vt:lpwstr>
  </property>
  <property fmtid="{D5CDD505-2E9C-101B-9397-08002B2CF9AE}" pid="4" name="Order">
    <vt:r8>17000</vt:r8>
  </property>
  <property fmtid="{D5CDD505-2E9C-101B-9397-08002B2CF9AE}" pid="5" name="TemplateUrl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</Properties>
</file>