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2.xml" ContentType="application/vnd.openxmlformats-officedocument.presentationml.comments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comments/comment3.xml" ContentType="application/vnd.openxmlformats-officedocument.presentationml.comment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2" r:id="rId1"/>
  </p:sldMasterIdLst>
  <p:notesMasterIdLst>
    <p:notesMasterId r:id="rId22"/>
  </p:notesMasterIdLst>
  <p:handoutMasterIdLst>
    <p:handoutMasterId r:id="rId23"/>
  </p:handoutMasterIdLst>
  <p:sldIdLst>
    <p:sldId id="269" r:id="rId2"/>
    <p:sldId id="738" r:id="rId3"/>
    <p:sldId id="740" r:id="rId4"/>
    <p:sldId id="749" r:id="rId5"/>
    <p:sldId id="768" r:id="rId6"/>
    <p:sldId id="754" r:id="rId7"/>
    <p:sldId id="755" r:id="rId8"/>
    <p:sldId id="760" r:id="rId9"/>
    <p:sldId id="763" r:id="rId10"/>
    <p:sldId id="764" r:id="rId11"/>
    <p:sldId id="758" r:id="rId12"/>
    <p:sldId id="765" r:id="rId13"/>
    <p:sldId id="766" r:id="rId14"/>
    <p:sldId id="767" r:id="rId15"/>
    <p:sldId id="756" r:id="rId16"/>
    <p:sldId id="769" r:id="rId17"/>
    <p:sldId id="770" r:id="rId18"/>
    <p:sldId id="772" r:id="rId19"/>
    <p:sldId id="773" r:id="rId20"/>
    <p:sldId id="676" r:id="rId2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uzanne Gable" initials="SG" lastIdx="8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99FF33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9615" autoAdjust="0"/>
  </p:normalViewPr>
  <p:slideViewPr>
    <p:cSldViewPr>
      <p:cViewPr varScale="1">
        <p:scale>
          <a:sx n="83" d="100"/>
          <a:sy n="83" d="100"/>
        </p:scale>
        <p:origin x="-139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176"/>
    </p:cViewPr>
  </p:sorterViewPr>
  <p:notesViewPr>
    <p:cSldViewPr>
      <p:cViewPr varScale="1">
        <p:scale>
          <a:sx n="62" d="100"/>
          <a:sy n="62" d="100"/>
        </p:scale>
        <p:origin x="-1350" y="-84"/>
      </p:cViewPr>
      <p:guideLst>
        <p:guide orient="horz" pos="2929"/>
        <p:guide pos="220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Relationship Id="rId30" Type="http://schemas.openxmlformats.org/officeDocument/2006/relationships/customXml" Target="../customXml/item2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09-01-15T18:10:30.791" idx="76">
    <p:pos x="10" y="10"/>
    <p:text>add chart of countywide vs munis vs unincorporated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09-01-15T18:10:30.791" idx="79">
    <p:pos x="10" y="10"/>
    <p:text>add chart of countywide vs munis vs unincorporated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09-01-15T18:10:30.791" idx="80">
    <p:pos x="10" y="10"/>
    <p:text>add chart of countywide vs munis vs unincorporated</p:tex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1F91DE10-64AB-4C7C-9B89-F3AA0E8322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5025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00DA095-1CE2-4BCF-92D7-2218D4B01A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22C0B9-AC9B-4B5B-A470-B1239EDC9327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A5CD35-4B2E-4854-8E4C-AAAD53A972AD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489F0C-2659-4F2F-B84C-0EFF59580B95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>
                  <a:latin typeface="Tahoma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>
                  <a:latin typeface="Tahoma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>
                  <a:latin typeface="Tahoma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>
                  <a:latin typeface="Tahoma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latin typeface="Tahoma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latin typeface="Tahoma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latin typeface="Tahoma" charset="0"/>
              </a:endParaRPr>
            </a:p>
          </p:txBody>
        </p:sp>
      </p:grpSp>
      <p:sp>
        <p:nvSpPr>
          <p:cNvPr id="14" name="Text Box 17"/>
          <p:cNvSpPr txBox="1">
            <a:spLocks noChangeArrowheads="1"/>
          </p:cNvSpPr>
          <p:nvPr userDrawn="1"/>
        </p:nvSpPr>
        <p:spPr bwMode="auto">
          <a:xfrm>
            <a:off x="1143000" y="0"/>
            <a:ext cx="190500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sz="3600" b="1" i="1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8641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8641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/>
              <a:t>Special Meeting April 6, 2010</a:t>
            </a:r>
          </a:p>
        </p:txBody>
      </p:sp>
      <p:sp>
        <p:nvSpPr>
          <p:cNvPr id="17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8D226D6A-EC33-44FB-A162-CB728475FB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Special Meeting April 6, 2010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EC945C-9748-4670-9F9E-4F4A1D7245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Special Meeting April 6, 2010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32D4FD-E9A6-4258-9837-B6311D545C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Special Meeting April 6, 2010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B6DA1-9F25-444D-949B-17A1732B6B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Special Meeting April 6, 2010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45F25-5461-4BC8-8F2C-464FD0DE60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Special Meeting April 6, 2010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944A9-F0C2-41E5-AD23-D6924B0A06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Special Meeting April 6, 2010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30AE5-5C26-4683-9EFD-569E0F33E1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Special Meeting April 6, 2010</a:t>
            </a: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2F14E-5822-4B41-ACFA-B6B5CBF68F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Special Meeting April 6, 2010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0ED39-E202-4D3B-ABD4-BE482C6245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Special Meeting April 6, 2010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7B30C-C64D-4D2F-A749-98CBE6C30C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Special Meeting April 6, 2010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38485-38B2-4F80-A3E1-B08EAB1416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Special Meeting April 6, 2010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1A3C9-920C-4C54-8E87-4CDCAC3CF5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7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358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58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538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538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Tahoma" charset="0"/>
              </a:defRPr>
            </a:lvl1pPr>
          </a:lstStyle>
          <a:p>
            <a:pPr>
              <a:defRPr/>
            </a:pPr>
            <a:r>
              <a:rPr lang="en-US"/>
              <a:t>Special Meeting April 6, 2010</a:t>
            </a:r>
          </a:p>
        </p:txBody>
      </p:sp>
      <p:sp>
        <p:nvSpPr>
          <p:cNvPr id="4853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fld id="{A8B947DD-77BF-4179-9D3F-1C6EE98B8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85390" name="Text Box 14"/>
          <p:cNvSpPr txBox="1">
            <a:spLocks noChangeArrowheads="1"/>
          </p:cNvSpPr>
          <p:nvPr userDrawn="1"/>
        </p:nvSpPr>
        <p:spPr bwMode="auto">
          <a:xfrm>
            <a:off x="1143000" y="0"/>
            <a:ext cx="190500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sz="3600" b="1" i="1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4" r:id="rId2"/>
    <p:sldLayoutId id="2147483713" r:id="rId3"/>
    <p:sldLayoutId id="2147483712" r:id="rId4"/>
    <p:sldLayoutId id="2147483711" r:id="rId5"/>
    <p:sldLayoutId id="2147483710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smtClean="0"/>
              <a:t>FY12 and FY13 Budget Development</a:t>
            </a:r>
            <a:br>
              <a:rPr lang="en-US" sz="3600" smtClean="0"/>
            </a:br>
            <a:r>
              <a:rPr lang="en-US" sz="3600" smtClean="0"/>
              <a:t>Special Board Meeting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Alachua County</a:t>
            </a:r>
          </a:p>
          <a:p>
            <a:r>
              <a:rPr lang="en-US" smtClean="0"/>
              <a:t>Office of Management and Budget</a:t>
            </a:r>
          </a:p>
          <a:p>
            <a:r>
              <a:rPr lang="en-US" smtClean="0"/>
              <a:t>September 1, 2011</a:t>
            </a:r>
          </a:p>
        </p:txBody>
      </p:sp>
      <p:pic>
        <p:nvPicPr>
          <p:cNvPr id="16387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914400"/>
            <a:ext cx="7696200" cy="685800"/>
          </a:xfrm>
        </p:spPr>
        <p:txBody>
          <a:bodyPr/>
          <a:lstStyle/>
          <a:p>
            <a:pPr eaLnBrk="1" hangingPunct="1"/>
            <a:r>
              <a:rPr lang="en-US" sz="3600" smtClean="0"/>
              <a:t>FY12 &amp; FY13 Budget Development</a:t>
            </a:r>
            <a:endParaRPr lang="en-US" sz="3200" smtClean="0"/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057400"/>
            <a:ext cx="8001000" cy="4343400"/>
          </a:xfrm>
        </p:spPr>
        <p:txBody>
          <a:bodyPr/>
          <a:lstStyle/>
          <a:p>
            <a:pPr eaLnBrk="1" hangingPunct="1"/>
            <a:r>
              <a:rPr lang="en-US" smtClean="0"/>
              <a:t>Departments with Proposed Fee Revisions:</a:t>
            </a:r>
          </a:p>
          <a:p>
            <a:pPr lvl="1" eaLnBrk="1" hangingPunct="1"/>
            <a:r>
              <a:rPr lang="en-US" smtClean="0"/>
              <a:t>Community Support Services: Public Health Unit</a:t>
            </a:r>
          </a:p>
          <a:p>
            <a:pPr lvl="1" eaLnBrk="1" hangingPunct="1"/>
            <a:r>
              <a:rPr lang="en-US" smtClean="0"/>
              <a:t>Fire Rescue: Emergency Management Services</a:t>
            </a:r>
          </a:p>
          <a:p>
            <a:pPr lvl="1" eaLnBrk="1" hangingPunct="1"/>
            <a:r>
              <a:rPr lang="en-US" smtClean="0"/>
              <a:t>Information &amp; Telecom Services</a:t>
            </a:r>
          </a:p>
          <a:p>
            <a:pPr lvl="1" eaLnBrk="1" hangingPunct="1"/>
            <a:r>
              <a:rPr lang="en-US" smtClean="0"/>
              <a:t>Public Works: Parks &amp; Recreation Division</a:t>
            </a:r>
          </a:p>
          <a:p>
            <a:pPr lvl="1" eaLnBrk="1" hangingPunct="1"/>
            <a:r>
              <a:rPr lang="en-US" smtClean="0"/>
              <a:t>Sheriff</a:t>
            </a:r>
          </a:p>
          <a:p>
            <a:pPr lvl="1" eaLnBrk="1" hangingPunct="1"/>
            <a:endParaRPr lang="en-US" smtClean="0"/>
          </a:p>
          <a:p>
            <a:pPr lvl="2" eaLnBrk="1" hangingPunct="1"/>
            <a:endParaRPr lang="en-US" smtClean="0"/>
          </a:p>
          <a:p>
            <a:pPr lvl="1" eaLnBrk="1" hangingPunct="1">
              <a:buFont typeface="Wingdings" pitchFamily="2" charset="2"/>
              <a:buNone/>
            </a:pPr>
            <a:endParaRPr lang="en-US" smtClean="0"/>
          </a:p>
        </p:txBody>
      </p:sp>
      <p:pic>
        <p:nvPicPr>
          <p:cNvPr id="31747" name="Picture 4" descr="Alachua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smtClean="0"/>
              <a:t>FY12 Budget Development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RTS Funding Recommendations</a:t>
            </a:r>
          </a:p>
        </p:txBody>
      </p:sp>
      <p:pic>
        <p:nvPicPr>
          <p:cNvPr id="32771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28600" y="228600"/>
          <a:ext cx="8686800" cy="6515100"/>
        </p:xfrm>
        <a:graphic>
          <a:graphicData uri="http://schemas.openxmlformats.org/presentationml/2006/ole">
            <p:oleObj spid="_x0000_s1026" name="Acrobat Document" r:id="rId3" imgW="5486400" imgH="4114800" progId="AcroExch.Document.7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28600" y="228600"/>
          <a:ext cx="8763000" cy="6457950"/>
        </p:xfrm>
        <a:graphic>
          <a:graphicData uri="http://schemas.openxmlformats.org/presentationml/2006/ole">
            <p:oleObj spid="_x0000_s2051" name="Acrobat Document" r:id="rId3" imgW="5486400" imgH="4114800" progId="AcroExch.Document.7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RTS Gas Tax Funding Options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295400" y="1905000"/>
          <a:ext cx="5486400" cy="4751388"/>
        </p:xfrm>
        <a:graphic>
          <a:graphicData uri="http://schemas.openxmlformats.org/presentationml/2006/ole">
            <p:oleObj spid="_x0000_s3075" name="Worksheet" r:id="rId3" imgW="3581400" imgH="3131820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smtClean="0"/>
              <a:t>FY12 Budget Development</a:t>
            </a:r>
          </a:p>
        </p:txBody>
      </p:sp>
      <p:sp>
        <p:nvSpPr>
          <p:cNvPr id="4096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Tier 1 and Tier 2 Budget Issues</a:t>
            </a:r>
          </a:p>
        </p:txBody>
      </p:sp>
      <p:pic>
        <p:nvPicPr>
          <p:cNvPr id="40963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>
          <a:xfrm>
            <a:off x="1447800" y="214313"/>
            <a:ext cx="7496175" cy="1385887"/>
          </a:xfrm>
        </p:spPr>
        <p:txBody>
          <a:bodyPr/>
          <a:lstStyle/>
          <a:p>
            <a:r>
              <a:rPr lang="en-US" sz="3600" smtClean="0"/>
              <a:t>FY12 Sheriff Funding Summary</a:t>
            </a:r>
          </a:p>
        </p:txBody>
      </p:sp>
      <p:pic>
        <p:nvPicPr>
          <p:cNvPr id="4301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752600"/>
            <a:ext cx="7013575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title"/>
          </p:nvPr>
        </p:nvSpPr>
        <p:spPr>
          <a:xfrm>
            <a:off x="1447800" y="214313"/>
            <a:ext cx="7496175" cy="1385887"/>
          </a:xfrm>
        </p:spPr>
        <p:txBody>
          <a:bodyPr/>
          <a:lstStyle/>
          <a:p>
            <a:r>
              <a:rPr lang="en-US" sz="3600" smtClean="0"/>
              <a:t>FY12 Sheriff Funding Summary</a:t>
            </a:r>
          </a:p>
        </p:txBody>
      </p:sp>
      <p:pic>
        <p:nvPicPr>
          <p:cNvPr id="4403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2590800"/>
            <a:ext cx="6726238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543800" cy="685800"/>
          </a:xfrm>
        </p:spPr>
        <p:txBody>
          <a:bodyPr/>
          <a:lstStyle/>
          <a:p>
            <a:pPr algn="ctr" eaLnBrk="1" hangingPunct="1"/>
            <a:r>
              <a:rPr lang="en-US" sz="3200" smtClean="0"/>
              <a:t>Other Outstanding Budget Items</a:t>
            </a:r>
          </a:p>
        </p:txBody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458200" cy="4572000"/>
          </a:xfrm>
        </p:spPr>
        <p:txBody>
          <a:bodyPr/>
          <a:lstStyle/>
          <a:p>
            <a:pPr lvl="1" eaLnBrk="1" hangingPunct="1"/>
            <a:r>
              <a:rPr lang="en-US" sz="3200" smtClean="0"/>
              <a:t>Outstanding budget issues</a:t>
            </a:r>
          </a:p>
          <a:p>
            <a:pPr lvl="2" eaLnBrk="1" hangingPunct="1"/>
            <a:r>
              <a:rPr lang="en-US" sz="2800" smtClean="0"/>
              <a:t>Florida Organic Growers $34,258</a:t>
            </a:r>
          </a:p>
          <a:p>
            <a:pPr lvl="2" eaLnBrk="1" hangingPunct="1"/>
            <a:r>
              <a:rPr lang="en-US" sz="2800" smtClean="0"/>
              <a:t>Family Data Center $35,000</a:t>
            </a:r>
          </a:p>
          <a:p>
            <a:pPr lvl="2" eaLnBrk="1" hangingPunct="1"/>
            <a:r>
              <a:rPr lang="en-US" sz="2800" smtClean="0"/>
              <a:t>Florida Community Design Center $15,000</a:t>
            </a:r>
            <a:endParaRPr lang="en-US" sz="3200" smtClean="0"/>
          </a:p>
        </p:txBody>
      </p:sp>
      <p:pic>
        <p:nvPicPr>
          <p:cNvPr id="45059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450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F7AA69-0C57-4580-A84D-28D274B3ABD5}" type="slidenum">
              <a:rPr lang="en-US" smtClean="0">
                <a:latin typeface="Tahoma" pitchFamily="34" charset="0"/>
              </a:rPr>
              <a:pPr/>
              <a:t>18</a:t>
            </a:fld>
            <a:endParaRPr lang="en-US" smtClean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>
          <a:xfrm>
            <a:off x="1447800" y="214313"/>
            <a:ext cx="7496175" cy="1385887"/>
          </a:xfrm>
        </p:spPr>
        <p:txBody>
          <a:bodyPr/>
          <a:lstStyle/>
          <a:p>
            <a:r>
              <a:rPr lang="en-US" sz="3600" smtClean="0"/>
              <a:t>Other Outstanding Budget Items</a:t>
            </a:r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057400"/>
            <a:ext cx="752475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07" name="TextBox 4"/>
          <p:cNvSpPr txBox="1">
            <a:spLocks noChangeArrowheads="1"/>
          </p:cNvSpPr>
          <p:nvPr/>
        </p:nvSpPr>
        <p:spPr bwMode="auto">
          <a:xfrm>
            <a:off x="990600" y="5791200"/>
            <a:ext cx="6553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/>
              <a:t>Based on Simple Majority Millage Rate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smtClean="0"/>
              <a:t>FY12 Budget Development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Current Budget Issues</a:t>
            </a:r>
          </a:p>
        </p:txBody>
      </p:sp>
      <p:pic>
        <p:nvPicPr>
          <p:cNvPr id="18435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143000" y="1676400"/>
            <a:ext cx="7620000" cy="1462088"/>
          </a:xfrm>
        </p:spPr>
        <p:txBody>
          <a:bodyPr/>
          <a:lstStyle/>
          <a:p>
            <a:pPr algn="ctr" eaLnBrk="1" hangingPunct="1"/>
            <a:r>
              <a:rPr lang="en-US" sz="3600" smtClean="0"/>
              <a:t>FY12 and FY13 Budget Development</a:t>
            </a:r>
          </a:p>
        </p:txBody>
      </p:sp>
      <p:sp>
        <p:nvSpPr>
          <p:cNvPr id="48130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September 1, 2011</a:t>
            </a:r>
          </a:p>
          <a:p>
            <a:pPr eaLnBrk="1" hangingPunct="1"/>
            <a:endParaRPr lang="en-US" smtClean="0"/>
          </a:p>
        </p:txBody>
      </p:sp>
      <p:pic>
        <p:nvPicPr>
          <p:cNvPr id="48131" name="Picture 6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543800" cy="685800"/>
          </a:xfrm>
        </p:spPr>
        <p:txBody>
          <a:bodyPr/>
          <a:lstStyle/>
          <a:p>
            <a:pPr algn="ctr" eaLnBrk="1" hangingPunct="1"/>
            <a:r>
              <a:rPr lang="en-US" sz="3200" smtClean="0"/>
              <a:t>FY12 Budget Development</a:t>
            </a:r>
            <a:br>
              <a:rPr lang="en-US" sz="3200" smtClean="0"/>
            </a:br>
            <a:r>
              <a:rPr lang="en-US" sz="3200" smtClean="0"/>
              <a:t>Calendar Review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458200" cy="4572000"/>
          </a:xfrm>
        </p:spPr>
        <p:txBody>
          <a:bodyPr/>
          <a:lstStyle/>
          <a:p>
            <a:pPr lvl="1" eaLnBrk="1" hangingPunct="1"/>
            <a:r>
              <a:rPr lang="en-US" sz="3200" smtClean="0"/>
              <a:t>FY12 Budget Development Calendar</a:t>
            </a:r>
          </a:p>
          <a:p>
            <a:pPr lvl="2" eaLnBrk="1" hangingPunct="1"/>
            <a:r>
              <a:rPr lang="en-US" sz="2800" smtClean="0"/>
              <a:t>Budget development calendar has been approved and posted to the internet</a:t>
            </a:r>
          </a:p>
          <a:p>
            <a:pPr lvl="2" eaLnBrk="1" hangingPunct="1"/>
            <a:r>
              <a:rPr lang="en-US" sz="2800" smtClean="0"/>
              <a:t>TRIM required public hearings in September</a:t>
            </a:r>
            <a:endParaRPr lang="en-US" smtClean="0"/>
          </a:p>
          <a:p>
            <a:pPr lvl="3" eaLnBrk="1" hangingPunct="1"/>
            <a:r>
              <a:rPr lang="en-US" sz="2400" smtClean="0"/>
              <a:t>September 13th – First public hearing for TRIM</a:t>
            </a:r>
          </a:p>
          <a:p>
            <a:pPr lvl="4" eaLnBrk="1" hangingPunct="1"/>
            <a:r>
              <a:rPr lang="en-US" sz="2400" smtClean="0"/>
              <a:t>Fee Schedule, CCIP and Financial Policies</a:t>
            </a:r>
          </a:p>
          <a:p>
            <a:pPr lvl="3" eaLnBrk="1" hangingPunct="1"/>
            <a:r>
              <a:rPr lang="en-US" sz="2400" smtClean="0"/>
              <a:t>September 27</a:t>
            </a:r>
            <a:r>
              <a:rPr lang="en-US" sz="2400" baseline="30000" smtClean="0"/>
              <a:t>th</a:t>
            </a:r>
            <a:r>
              <a:rPr lang="en-US" sz="2400" smtClean="0"/>
              <a:t> – Final public hearing for TRIM</a:t>
            </a:r>
          </a:p>
          <a:p>
            <a:pPr lvl="2" eaLnBrk="1" hangingPunct="1"/>
            <a:endParaRPr lang="en-US" smtClean="0"/>
          </a:p>
        </p:txBody>
      </p:sp>
      <p:pic>
        <p:nvPicPr>
          <p:cNvPr id="20483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C7C3C1-D6B4-4805-94AF-2EBE756DE87F}" type="slidenum">
              <a:rPr lang="en-US" smtClean="0">
                <a:latin typeface="Tahoma" pitchFamily="34" charset="0"/>
              </a:rPr>
              <a:pPr/>
              <a:t>3</a:t>
            </a:fld>
            <a:endParaRPr lang="en-US" smtClean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4" descr="Alachua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22530" name="TextBox 5"/>
          <p:cNvSpPr txBox="1">
            <a:spLocks noChangeArrowheads="1"/>
          </p:cNvSpPr>
          <p:nvPr/>
        </p:nvSpPr>
        <p:spPr bwMode="auto">
          <a:xfrm>
            <a:off x="7620000" y="1600200"/>
            <a:ext cx="1371600" cy="830263"/>
          </a:xfrm>
          <a:prstGeom prst="rect">
            <a:avLst/>
          </a:prstGeom>
          <a:noFill/>
          <a:ln w="19050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200"/>
              <a:t>Note:  Reflects changes in property tax revenue only</a:t>
            </a:r>
          </a:p>
        </p:txBody>
      </p:sp>
      <p:sp>
        <p:nvSpPr>
          <p:cNvPr id="22531" name="TextBox 7"/>
          <p:cNvSpPr txBox="1">
            <a:spLocks noChangeArrowheads="1"/>
          </p:cNvSpPr>
          <p:nvPr/>
        </p:nvSpPr>
        <p:spPr bwMode="auto">
          <a:xfrm>
            <a:off x="7620000" y="2743200"/>
            <a:ext cx="1371600" cy="1016000"/>
          </a:xfrm>
          <a:prstGeom prst="rect">
            <a:avLst/>
          </a:prstGeom>
          <a:noFill/>
          <a:ln w="19050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200"/>
              <a:t>Simple majority = new construction value + change in PCPI</a:t>
            </a:r>
          </a:p>
        </p:txBody>
      </p:sp>
      <p:sp>
        <p:nvSpPr>
          <p:cNvPr id="22532" name="TextBox 8"/>
          <p:cNvSpPr txBox="1">
            <a:spLocks noChangeArrowheads="1"/>
          </p:cNvSpPr>
          <p:nvPr/>
        </p:nvSpPr>
        <p:spPr bwMode="auto">
          <a:xfrm>
            <a:off x="7620000" y="3962400"/>
            <a:ext cx="1371600" cy="1016000"/>
          </a:xfrm>
          <a:prstGeom prst="rect">
            <a:avLst/>
          </a:prstGeom>
          <a:noFill/>
          <a:ln w="19050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200"/>
              <a:t>Rollback (up) = millage need for same amount of revenue as prior year</a:t>
            </a:r>
          </a:p>
        </p:txBody>
      </p:sp>
      <p:sp>
        <p:nvSpPr>
          <p:cNvPr id="22533" name="TextBox 9"/>
          <p:cNvSpPr txBox="1">
            <a:spLocks noChangeArrowheads="1"/>
          </p:cNvSpPr>
          <p:nvPr/>
        </p:nvSpPr>
        <p:spPr bwMode="auto">
          <a:xfrm>
            <a:off x="7620000" y="5257800"/>
            <a:ext cx="1371600" cy="646113"/>
          </a:xfrm>
          <a:prstGeom prst="rect">
            <a:avLst/>
          </a:prstGeom>
          <a:noFill/>
          <a:ln w="19050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200"/>
              <a:t>Super Majority = 10% over simple majority</a:t>
            </a:r>
          </a:p>
        </p:txBody>
      </p:sp>
      <p:sp>
        <p:nvSpPr>
          <p:cNvPr id="22534" name="Oval 13"/>
          <p:cNvSpPr>
            <a:spLocks noChangeArrowheads="1"/>
          </p:cNvSpPr>
          <p:nvPr/>
        </p:nvSpPr>
        <p:spPr bwMode="auto">
          <a:xfrm>
            <a:off x="0" y="838200"/>
            <a:ext cx="1981200" cy="457200"/>
          </a:xfrm>
          <a:prstGeom prst="ellipse">
            <a:avLst/>
          </a:prstGeom>
          <a:noFill/>
          <a:ln w="3175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2535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DDB5EAF-DE6D-4A0E-A740-27524B19554E}" type="slidenum">
              <a:rPr lang="en-US" smtClean="0">
                <a:latin typeface="Tahoma" pitchFamily="34" charset="0"/>
              </a:rPr>
              <a:pPr/>
              <a:t>4</a:t>
            </a:fld>
            <a:endParaRPr lang="en-US" smtClean="0">
              <a:latin typeface="Tahoma" pitchFamily="34" charset="0"/>
            </a:endParaRPr>
          </a:p>
        </p:txBody>
      </p:sp>
      <p:pic>
        <p:nvPicPr>
          <p:cNvPr id="2253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2400"/>
            <a:ext cx="7250113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543800" cy="685800"/>
          </a:xfrm>
        </p:spPr>
        <p:txBody>
          <a:bodyPr/>
          <a:lstStyle/>
          <a:p>
            <a:pPr algn="ctr" eaLnBrk="1" hangingPunct="1"/>
            <a:r>
              <a:rPr lang="en-US" sz="3200" smtClean="0"/>
              <a:t>FY12 Budget Development</a:t>
            </a:r>
            <a:br>
              <a:rPr lang="en-US" sz="3200" smtClean="0"/>
            </a:br>
            <a:r>
              <a:rPr lang="en-US" sz="3200" smtClean="0"/>
              <a:t>Outstanding Budget Issues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458200" cy="4572000"/>
          </a:xfrm>
        </p:spPr>
        <p:txBody>
          <a:bodyPr/>
          <a:lstStyle/>
          <a:p>
            <a:pPr lvl="1" eaLnBrk="1" hangingPunct="1"/>
            <a:r>
              <a:rPr lang="en-US" sz="3200" smtClean="0"/>
              <a:t>Public Service Tax (Utility) Information</a:t>
            </a:r>
          </a:p>
          <a:p>
            <a:pPr lvl="2" eaLnBrk="1" hangingPunct="1"/>
            <a:r>
              <a:rPr lang="en-US" sz="2800" smtClean="0"/>
              <a:t>10% on utility bill for unincorporated area residents</a:t>
            </a:r>
          </a:p>
          <a:p>
            <a:pPr lvl="2" eaLnBrk="1" hangingPunct="1"/>
            <a:r>
              <a:rPr lang="en-US" sz="2800" smtClean="0"/>
              <a:t>Allocated proportionally to all three MSTU’s</a:t>
            </a:r>
          </a:p>
          <a:p>
            <a:pPr lvl="2" eaLnBrk="1" hangingPunct="1"/>
            <a:r>
              <a:rPr lang="en-US" sz="2800" smtClean="0"/>
              <a:t>FY10 Actual Revenues $8,285,344</a:t>
            </a:r>
          </a:p>
          <a:p>
            <a:pPr lvl="2" eaLnBrk="1" hangingPunct="1"/>
            <a:r>
              <a:rPr lang="en-US" sz="2800" smtClean="0"/>
              <a:t>FY12 Budgeted Revenues $8,099,855</a:t>
            </a:r>
          </a:p>
          <a:p>
            <a:pPr lvl="2" eaLnBrk="1" hangingPunct="1"/>
            <a:endParaRPr lang="en-US" sz="3600" smtClean="0"/>
          </a:p>
        </p:txBody>
      </p:sp>
      <p:pic>
        <p:nvPicPr>
          <p:cNvPr id="23555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3676B0-B811-4B35-8FCA-BC1990651BFD}" type="slidenum">
              <a:rPr lang="en-US" smtClean="0">
                <a:latin typeface="Tahoma" pitchFamily="34" charset="0"/>
              </a:rPr>
              <a:pPr/>
              <a:t>5</a:t>
            </a:fld>
            <a:endParaRPr lang="en-US" smtClean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smtClean="0"/>
              <a:t>FY12 Budget Development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Discussion, Comments, Questions</a:t>
            </a:r>
          </a:p>
        </p:txBody>
      </p:sp>
      <p:pic>
        <p:nvPicPr>
          <p:cNvPr id="25603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smtClean="0"/>
              <a:t>FY12 Budget Development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FY12 Proposed Schedule of Fees and Charges for Services</a:t>
            </a:r>
          </a:p>
        </p:txBody>
      </p:sp>
      <p:pic>
        <p:nvPicPr>
          <p:cNvPr id="27651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914400"/>
            <a:ext cx="7696200" cy="685800"/>
          </a:xfrm>
        </p:spPr>
        <p:txBody>
          <a:bodyPr/>
          <a:lstStyle/>
          <a:p>
            <a:pPr eaLnBrk="1" hangingPunct="1"/>
            <a:r>
              <a:rPr lang="en-US" sz="3600" smtClean="0"/>
              <a:t>FY12 &amp; FY13 Budget Development</a:t>
            </a:r>
            <a:endParaRPr lang="en-US" sz="3200" smtClean="0"/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828800"/>
            <a:ext cx="7924800" cy="4572000"/>
          </a:xfrm>
        </p:spPr>
        <p:txBody>
          <a:bodyPr/>
          <a:lstStyle/>
          <a:p>
            <a:pPr eaLnBrk="1" hangingPunct="1"/>
            <a:r>
              <a:rPr lang="en-US" smtClean="0"/>
              <a:t>Schedule of Fees and Charges for Services</a:t>
            </a:r>
          </a:p>
          <a:p>
            <a:pPr lvl="1" eaLnBrk="1" hangingPunct="1"/>
            <a:r>
              <a:rPr lang="en-US" smtClean="0"/>
              <a:t>Financial policies require an annual review and adoption of the schedule</a:t>
            </a:r>
          </a:p>
          <a:p>
            <a:pPr lvl="2" eaLnBrk="1" hangingPunct="1"/>
            <a:r>
              <a:rPr lang="en-US" smtClean="0"/>
              <a:t>Request to adopt the FY12 Schedule of Fees and Charges for Services will be included in the September 13 public hearing	</a:t>
            </a:r>
            <a:endParaRPr lang="en-US" smtClean="0">
              <a:solidFill>
                <a:srgbClr val="FF0000"/>
              </a:solidFill>
            </a:endParaRPr>
          </a:p>
          <a:p>
            <a:pPr lvl="1" eaLnBrk="1" hangingPunct="1"/>
            <a:r>
              <a:rPr lang="en-US" smtClean="0"/>
              <a:t>Schedule is analyzed by section over a multi-year period until the entire Schedule has been updated</a:t>
            </a:r>
          </a:p>
          <a:p>
            <a:pPr lvl="1" eaLnBrk="1" hangingPunct="1">
              <a:buFont typeface="Wingdings" pitchFamily="2" charset="2"/>
              <a:buNone/>
            </a:pPr>
            <a:endParaRPr lang="en-US" smtClean="0"/>
          </a:p>
        </p:txBody>
      </p:sp>
      <p:pic>
        <p:nvPicPr>
          <p:cNvPr id="29699" name="Picture 4" descr="Alachua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914400"/>
            <a:ext cx="7696200" cy="685800"/>
          </a:xfrm>
        </p:spPr>
        <p:txBody>
          <a:bodyPr/>
          <a:lstStyle/>
          <a:p>
            <a:pPr eaLnBrk="1" hangingPunct="1"/>
            <a:r>
              <a:rPr lang="en-US" sz="3600" smtClean="0"/>
              <a:t>FY12 &amp; FY13 Budget Development</a:t>
            </a:r>
            <a:endParaRPr lang="en-US" sz="320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8153400" cy="4572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Fee Schedule Documents</a:t>
            </a:r>
          </a:p>
          <a:p>
            <a:pPr lvl="1" eaLnBrk="1" hangingPunct="1">
              <a:defRPr/>
            </a:pPr>
            <a:r>
              <a:rPr lang="en-US" sz="2400" dirty="0" smtClean="0"/>
              <a:t>Summary of the Departments’ proposed revisions</a:t>
            </a:r>
          </a:p>
          <a:p>
            <a:pPr lvl="1" eaLnBrk="1" hangingPunct="1">
              <a:defRPr/>
            </a:pPr>
            <a:r>
              <a:rPr lang="en-US" sz="2400" strike="sngStrike" dirty="0" smtClean="0"/>
              <a:t>Strikethrough</a:t>
            </a:r>
            <a:r>
              <a:rPr lang="en-US" sz="2400" dirty="0" smtClean="0"/>
              <a:t> and </a:t>
            </a:r>
            <a:r>
              <a:rPr lang="en-US" sz="2400" u="sng" dirty="0" smtClean="0"/>
              <a:t>Underline</a:t>
            </a:r>
            <a:r>
              <a:rPr lang="en-US" sz="2400" dirty="0" smtClean="0"/>
              <a:t> Version representing the Departments’ proposed revisions</a:t>
            </a: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>
              <a:defRPr/>
            </a:pPr>
            <a:r>
              <a:rPr lang="en-US" sz="2800" dirty="0" smtClean="0"/>
              <a:t>Supplemental Schedule Document</a:t>
            </a:r>
          </a:p>
          <a:p>
            <a:pPr lvl="1" eaLnBrk="1" hangingPunct="1">
              <a:defRPr/>
            </a:pPr>
            <a:r>
              <a:rPr lang="en-US" sz="2400" dirty="0" smtClean="0"/>
              <a:t>Supplemental Schedule of Fees and Charges for Services is as a courtesy to post information for the public but is not part of the adopted schedule</a:t>
            </a:r>
          </a:p>
          <a:p>
            <a:pPr lvl="1" eaLnBrk="1" hangingPunct="1">
              <a:buFont typeface="Wingdings" pitchFamily="2" charset="2"/>
              <a:buNone/>
              <a:defRPr/>
            </a:pPr>
            <a:endParaRPr lang="en-US" u="dbl" dirty="0" smtClean="0">
              <a:solidFill>
                <a:srgbClr val="FF0000"/>
              </a:solidFill>
            </a:endParaRPr>
          </a:p>
        </p:txBody>
      </p:sp>
      <p:pic>
        <p:nvPicPr>
          <p:cNvPr id="30723" name="Picture 4" descr="Alachua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  <Destination_x0020_Page xmlns="a7d1d18a-918b-4344-b6de-8b7924e15f4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F1A42C0E133E4C9F933E811ACC6471" ma:contentTypeVersion="8" ma:contentTypeDescription="Create a new document." ma:contentTypeScope="" ma:versionID="debb0e60894ca6358f90fa0a6855db8f">
  <xsd:schema xmlns:xsd="http://www.w3.org/2001/XMLSchema" xmlns:xs="http://www.w3.org/2001/XMLSchema" xmlns:p="http://schemas.microsoft.com/office/2006/metadata/properties" xmlns:ns1="http://schemas.microsoft.com/sharepoint/v3" xmlns:ns2="a7d1d18a-918b-4344-b6de-8b7924e15f4d" targetNamespace="http://schemas.microsoft.com/office/2006/metadata/properties" ma:root="true" ma:fieldsID="2bb420334984f497f7a475f942e63e84" ns1:_="" ns2:_="">
    <xsd:import namespace="http://schemas.microsoft.com/sharepoint/v3"/>
    <xsd:import namespace="a7d1d18a-918b-4344-b6de-8b7924e15f4d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Destination_x0020_Pag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1d18a-918b-4344-b6de-8b7924e15f4d" elementFormDefault="qualified">
    <xsd:import namespace="http://schemas.microsoft.com/office/2006/documentManagement/types"/>
    <xsd:import namespace="http://schemas.microsoft.com/office/infopath/2007/PartnerControls"/>
    <xsd:element name="Destination_x0020_Page" ma:index="6" nillable="true" ma:displayName="Destination Web Part" ma:description="Input the web part that you would like the document to be displayed in For Example &quot;Fees &amp; Charges&quot; or &quot;Community Conversations&quot;...etc etc" ma:format="Dropdown" ma:internalName="Destination_x0020_Page" ma:readOnly="false">
      <xsd:simpleType>
        <xsd:restriction base="dms:Choice">
          <xsd:enumeration value="None"/>
          <xsd:enumeration value="Fees &amp; Charges"/>
          <xsd:enumeration value="Citizens Guide to Budget"/>
          <xsd:enumeration value="AFS Performance Quarterly Webpart"/>
          <xsd:enumeration value="AC Strategic Alignment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2AAD612-030F-482A-A189-2DD8A4C37C47}"/>
</file>

<file path=customXml/itemProps2.xml><?xml version="1.0" encoding="utf-8"?>
<ds:datastoreItem xmlns:ds="http://schemas.openxmlformats.org/officeDocument/2006/customXml" ds:itemID="{9AC21A0E-3E19-4322-AB31-59929DAE74F8}"/>
</file>

<file path=customXml/itemProps3.xml><?xml version="1.0" encoding="utf-8"?>
<ds:datastoreItem xmlns:ds="http://schemas.openxmlformats.org/officeDocument/2006/customXml" ds:itemID="{2376A439-A555-4BA3-981B-8962F820D6A6}"/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13479</TotalTime>
  <Words>378</Words>
  <Application>Microsoft Office PowerPoint</Application>
  <PresentationFormat>On-screen Show (4:3)</PresentationFormat>
  <Paragraphs>69</Paragraphs>
  <Slides>20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Blends</vt:lpstr>
      <vt:lpstr>Acrobat Document</vt:lpstr>
      <vt:lpstr>Worksheet</vt:lpstr>
      <vt:lpstr>FY12 and FY13 Budget Development Special Board Meeting</vt:lpstr>
      <vt:lpstr>FY12 Budget Development</vt:lpstr>
      <vt:lpstr>FY12 Budget Development Calendar Review</vt:lpstr>
      <vt:lpstr>Slide 4</vt:lpstr>
      <vt:lpstr>FY12 Budget Development Outstanding Budget Issues</vt:lpstr>
      <vt:lpstr>FY12 Budget Development</vt:lpstr>
      <vt:lpstr>FY12 Budget Development</vt:lpstr>
      <vt:lpstr>FY12 &amp; FY13 Budget Development</vt:lpstr>
      <vt:lpstr>FY12 &amp; FY13 Budget Development</vt:lpstr>
      <vt:lpstr>FY12 &amp; FY13 Budget Development</vt:lpstr>
      <vt:lpstr>FY12 Budget Development</vt:lpstr>
      <vt:lpstr>Slide 12</vt:lpstr>
      <vt:lpstr>Slide 13</vt:lpstr>
      <vt:lpstr>RTS Gas Tax Funding Options</vt:lpstr>
      <vt:lpstr>FY12 Budget Development</vt:lpstr>
      <vt:lpstr>FY12 Sheriff Funding Summary</vt:lpstr>
      <vt:lpstr>FY12 Sheriff Funding Summary</vt:lpstr>
      <vt:lpstr>Other Outstanding Budget Items</vt:lpstr>
      <vt:lpstr>Other Outstanding Budget Items</vt:lpstr>
      <vt:lpstr>FY12 and FY13 Budget Development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Suzanne Gable</cp:lastModifiedBy>
  <cp:revision>256</cp:revision>
  <cp:lastPrinted>1601-01-01T00:00:00Z</cp:lastPrinted>
  <dcterms:created xsi:type="dcterms:W3CDTF">2006-01-18T23:08:26Z</dcterms:created>
  <dcterms:modified xsi:type="dcterms:W3CDTF">2011-09-12T15:40:54Z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Type">
    <vt:lpwstr>Presentation</vt:lpwstr>
  </property>
  <property fmtid="{D5CDD505-2E9C-101B-9397-08002B2CF9AE}" pid="3" name="ContentTypeId">
    <vt:lpwstr>0x010100E0F1A42C0E133E4C9F933E811ACC6471</vt:lpwstr>
  </property>
  <property fmtid="{D5CDD505-2E9C-101B-9397-08002B2CF9AE}" pid="4" name="Order">
    <vt:r8>19000</vt:r8>
  </property>
  <property fmtid="{D5CDD505-2E9C-101B-9397-08002B2CF9AE}" pid="5" name="TemplateUrl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xd_Signature">
    <vt:bool>false</vt:bool>
  </property>
  <property fmtid="{D5CDD505-2E9C-101B-9397-08002B2CF9AE}" pid="9" name="xd_ProgID">
    <vt:lpwstr/>
  </property>
</Properties>
</file>