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69" r:id="rId2"/>
    <p:sldId id="738" r:id="rId3"/>
    <p:sldId id="739" r:id="rId4"/>
    <p:sldId id="740" r:id="rId5"/>
    <p:sldId id="741" r:id="rId6"/>
    <p:sldId id="762" r:id="rId7"/>
    <p:sldId id="764" r:id="rId8"/>
    <p:sldId id="763" r:id="rId9"/>
    <p:sldId id="742" r:id="rId10"/>
    <p:sldId id="743" r:id="rId11"/>
    <p:sldId id="757" r:id="rId12"/>
    <p:sldId id="758" r:id="rId13"/>
    <p:sldId id="744" r:id="rId14"/>
    <p:sldId id="759" r:id="rId15"/>
    <p:sldId id="745" r:id="rId16"/>
    <p:sldId id="760" r:id="rId17"/>
    <p:sldId id="748" r:id="rId18"/>
    <p:sldId id="749" r:id="rId19"/>
    <p:sldId id="751" r:id="rId20"/>
    <p:sldId id="752" r:id="rId21"/>
    <p:sldId id="753" r:id="rId22"/>
    <p:sldId id="754" r:id="rId23"/>
    <p:sldId id="67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Gable" initials="SG" lastIdx="7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615" autoAdjust="0"/>
  </p:normalViewPr>
  <p:slideViewPr>
    <p:cSldViewPr>
      <p:cViewPr varScale="1">
        <p:scale>
          <a:sx n="83" d="100"/>
          <a:sy n="83" d="100"/>
        </p:scale>
        <p:origin x="-13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notesViewPr>
    <p:cSldViewPr>
      <p:cViewPr varScale="1">
        <p:scale>
          <a:sx n="62" d="100"/>
          <a:sy n="62" d="100"/>
        </p:scale>
        <p:origin x="-1350" y="-84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8A2119-7F22-4C2D-8B33-5CDCB1295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799923-C74C-4511-BA82-BDB441DC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99923-C74C-4511-BA82-BDB441DC9E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99923-C74C-4511-BA82-BDB441DC9E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1143000" y="0"/>
            <a:ext cx="1905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864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64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4634CB-9AE1-4FEA-A57C-2AD31BCAB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481D-D79A-4317-A5E5-08C4EEA0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E90E-C72E-4637-90C3-2ABE4CF3C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BCDB-C25B-4792-B215-643DA3BA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4545-B3DE-4472-831D-92BC93E3A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356C2-3983-4E06-ADA4-46DE55B15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E948-506B-4F35-81F6-538AC984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AF8B-839E-4835-90C5-BD426A704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8B49-3913-4990-B693-5994BA64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42DF-4F59-4ECE-8EA9-913BD0FA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C48C-C3EF-485F-88AF-F0BCA4FA2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8A02-52E1-47B3-B04C-19599704D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53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53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Special Meeting April 6, 2010</a:t>
            </a:r>
            <a:endParaRPr lang="en-US"/>
          </a:p>
        </p:txBody>
      </p:sp>
      <p:sp>
        <p:nvSpPr>
          <p:cNvPr id="4853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CF65A29D-FA28-4032-98F6-99945500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5390" name="Text Box 14"/>
          <p:cNvSpPr txBox="1">
            <a:spLocks noChangeArrowheads="1"/>
          </p:cNvSpPr>
          <p:nvPr userDrawn="1"/>
        </p:nvSpPr>
        <p:spPr bwMode="auto">
          <a:xfrm>
            <a:off x="1143000" y="0"/>
            <a:ext cx="1905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and FY13 Budget Development</a:t>
            </a:r>
            <a:br>
              <a:rPr lang="en-US" sz="3600" dirty="0" smtClean="0"/>
            </a:br>
            <a:r>
              <a:rPr lang="en-US" sz="3600" dirty="0" smtClean="0"/>
              <a:t>Special Board Meeting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Alachua County</a:t>
            </a:r>
          </a:p>
          <a:p>
            <a:r>
              <a:rPr lang="en-US" dirty="0" smtClean="0"/>
              <a:t>Office of Management and Budget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26, </a:t>
            </a:r>
            <a:r>
              <a:rPr lang="en-US" dirty="0" smtClean="0"/>
              <a:t>2011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State budget is almost $70 billion budget</a:t>
            </a:r>
          </a:p>
          <a:p>
            <a:pPr lvl="2" eaLnBrk="1" hangingPunct="1">
              <a:defRPr/>
            </a:pPr>
            <a:r>
              <a:rPr lang="en-US" sz="2800" dirty="0" smtClean="0"/>
              <a:t>$3.8 million reduction includes the elimination of some </a:t>
            </a:r>
            <a:r>
              <a:rPr lang="en-US" sz="2800" u="sng" dirty="0" smtClean="0"/>
              <a:t>trust funds</a:t>
            </a:r>
            <a:r>
              <a:rPr lang="en-US" sz="2800" dirty="0" smtClean="0"/>
              <a:t> and reductions to State </a:t>
            </a:r>
            <a:r>
              <a:rPr lang="en-US" sz="2800" u="sng" dirty="0" smtClean="0"/>
              <a:t>health departments</a:t>
            </a:r>
          </a:p>
          <a:p>
            <a:pPr lvl="2" eaLnBrk="1" hangingPunct="1">
              <a:defRPr/>
            </a:pPr>
            <a:r>
              <a:rPr lang="en-US" sz="2800" dirty="0" smtClean="0"/>
              <a:t>Property tax reduction comes thru reductions to water management districts</a:t>
            </a:r>
          </a:p>
          <a:p>
            <a:pPr lvl="1" eaLnBrk="1" hangingPunct="1">
              <a:defRPr/>
            </a:pPr>
            <a:r>
              <a:rPr lang="en-US" sz="3200" dirty="0" smtClean="0"/>
              <a:t>Governor </a:t>
            </a:r>
            <a:r>
              <a:rPr lang="en-US" sz="3200" dirty="0" smtClean="0"/>
              <a:t>is expected to sign today</a:t>
            </a:r>
          </a:p>
          <a:p>
            <a:pPr lvl="2" eaLnBrk="1" hangingPunct="1">
              <a:defRPr/>
            </a:pPr>
            <a:r>
              <a:rPr lang="en-US" sz="2400" dirty="0" smtClean="0"/>
              <a:t>Anticipated vetoed items could impact grant funding</a:t>
            </a:r>
            <a:endParaRPr lang="en-US" sz="2400" dirty="0" smtClean="0"/>
          </a:p>
          <a:p>
            <a:pPr lvl="1" eaLnBrk="1" hangingPunct="1">
              <a:defRPr/>
            </a:pPr>
            <a:endParaRPr lang="en-US" sz="32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u="sng" dirty="0" smtClean="0"/>
              <a:t>State Revenue and Expenditure Caps</a:t>
            </a:r>
            <a:r>
              <a:rPr lang="en-US" sz="3200" dirty="0" smtClean="0"/>
              <a:t> (TABOR like)</a:t>
            </a:r>
          </a:p>
          <a:p>
            <a:pPr lvl="2" eaLnBrk="1" hangingPunct="1">
              <a:defRPr/>
            </a:pPr>
            <a:r>
              <a:rPr lang="en-US" sz="2800" dirty="0" smtClean="0"/>
              <a:t>An amendment to the State Constitution</a:t>
            </a:r>
          </a:p>
          <a:p>
            <a:pPr lvl="2" eaLnBrk="1" hangingPunct="1">
              <a:defRPr/>
            </a:pPr>
            <a:r>
              <a:rPr lang="en-US" sz="2800" dirty="0" smtClean="0"/>
              <a:t>Requires 60 percent voter approval at the 2012 general election.</a:t>
            </a:r>
          </a:p>
          <a:p>
            <a:pPr lvl="2" eaLnBrk="1" hangingPunct="1">
              <a:defRPr/>
            </a:pPr>
            <a:r>
              <a:rPr lang="en-US" sz="2800" dirty="0" smtClean="0"/>
              <a:t>Legislation does not include specific language to directly impact county government revenues or </a:t>
            </a:r>
            <a:r>
              <a:rPr lang="en-US" sz="2800" dirty="0" smtClean="0"/>
              <a:t>expenditures</a:t>
            </a:r>
          </a:p>
          <a:p>
            <a:pPr lvl="3" eaLnBrk="1" hangingPunct="1">
              <a:defRPr/>
            </a:pPr>
            <a:r>
              <a:rPr lang="en-US" sz="2400" dirty="0" smtClean="0"/>
              <a:t>Shared funding formula could change reverting funds back to the State’s budget</a:t>
            </a:r>
            <a:endParaRPr lang="en-US" sz="24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u="sng" dirty="0" smtClean="0"/>
              <a:t>Non-Homestead Assessment Cap</a:t>
            </a:r>
            <a:endParaRPr lang="en-US" sz="3200" dirty="0" smtClean="0"/>
          </a:p>
          <a:p>
            <a:pPr lvl="2" eaLnBrk="1" hangingPunct="1">
              <a:defRPr/>
            </a:pPr>
            <a:r>
              <a:rPr lang="en-US" sz="2800" dirty="0" smtClean="0"/>
              <a:t>Proposed Constitutional amendment reducing property value assessment cap from 10% to 3%</a:t>
            </a:r>
          </a:p>
          <a:p>
            <a:pPr lvl="3" eaLnBrk="1" hangingPunct="1">
              <a:defRPr/>
            </a:pPr>
            <a:r>
              <a:rPr lang="en-US" sz="2400" dirty="0" smtClean="0"/>
              <a:t>Similar to Save Our Homes</a:t>
            </a:r>
          </a:p>
          <a:p>
            <a:pPr lvl="2" eaLnBrk="1" hangingPunct="1">
              <a:defRPr/>
            </a:pPr>
            <a:r>
              <a:rPr lang="en-US" sz="2800" dirty="0" smtClean="0"/>
              <a:t>Additional exemption for first-time home buyers.</a:t>
            </a:r>
          </a:p>
          <a:p>
            <a:pPr lvl="2" eaLnBrk="1" hangingPunct="1">
              <a:defRPr/>
            </a:pPr>
            <a:r>
              <a:rPr lang="en-US" sz="2800" dirty="0" smtClean="0"/>
              <a:t>Requires 60 percent voter approval at the 2012 general election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382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u="sng" dirty="0" smtClean="0"/>
              <a:t>Pension Reform Plan</a:t>
            </a:r>
          </a:p>
          <a:p>
            <a:pPr lvl="2" eaLnBrk="1" hangingPunct="1">
              <a:defRPr/>
            </a:pPr>
            <a:r>
              <a:rPr lang="en-US" sz="2800" dirty="0" smtClean="0"/>
              <a:t>Impacts State and County governments thru Florida Retirement System (FRS); also proposed to impact other local government retirement plans</a:t>
            </a:r>
          </a:p>
          <a:p>
            <a:pPr lvl="2" eaLnBrk="1" hangingPunct="1">
              <a:defRPr/>
            </a:pPr>
            <a:r>
              <a:rPr lang="en-US" sz="2800" dirty="0" smtClean="0"/>
              <a:t>FRS employer contribution rates will decrease as of July 1, 2011</a:t>
            </a:r>
          </a:p>
          <a:p>
            <a:pPr lvl="3" eaLnBrk="1" hangingPunct="1">
              <a:defRPr/>
            </a:pPr>
            <a:r>
              <a:rPr lang="en-US" sz="2400" dirty="0" smtClean="0"/>
              <a:t>Current legislation increases rates </a:t>
            </a:r>
            <a:r>
              <a:rPr lang="en-US" sz="2400" dirty="0" smtClean="0"/>
              <a:t>beginning </a:t>
            </a:r>
            <a:r>
              <a:rPr lang="en-US" sz="2400" dirty="0" smtClean="0"/>
              <a:t>July 1, 2012</a:t>
            </a:r>
          </a:p>
          <a:p>
            <a:pPr lvl="2" eaLnBrk="1" hangingPunct="1">
              <a:defRPr/>
            </a:pPr>
            <a:endParaRPr lang="en-US" sz="2800" dirty="0" smtClean="0"/>
          </a:p>
          <a:p>
            <a:pPr lvl="2" eaLnBrk="1" hangingPunct="1">
              <a:defRPr/>
            </a:pPr>
            <a:endParaRPr lang="en-US" sz="2400" dirty="0" smtClean="0"/>
          </a:p>
          <a:p>
            <a:pPr lvl="3" eaLnBrk="1" hangingPunct="1">
              <a:buNone/>
              <a:defRPr/>
            </a:pPr>
            <a:endParaRPr lang="en-US" sz="2400" dirty="0" smtClean="0"/>
          </a:p>
          <a:p>
            <a:pPr lvl="2" eaLnBrk="1" hangingPunct="1"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763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u="sng" dirty="0" smtClean="0"/>
              <a:t>Pension Reform Plan</a:t>
            </a:r>
          </a:p>
          <a:p>
            <a:pPr lvl="2" eaLnBrk="1" hangingPunct="1">
              <a:defRPr/>
            </a:pPr>
            <a:r>
              <a:rPr lang="en-US" sz="2800" dirty="0" smtClean="0"/>
              <a:t>FRS requires 3% employee contribution beginning July 1, 2011 </a:t>
            </a:r>
          </a:p>
          <a:p>
            <a:pPr lvl="2" eaLnBrk="1" hangingPunct="1">
              <a:defRPr/>
            </a:pPr>
            <a:r>
              <a:rPr lang="en-US" sz="2800" dirty="0" smtClean="0"/>
              <a:t>DROP program is retained with a lower interest rate on retirement earnings</a:t>
            </a:r>
          </a:p>
          <a:p>
            <a:pPr lvl="2" eaLnBrk="1" hangingPunct="1">
              <a:defRPr/>
            </a:pPr>
            <a:r>
              <a:rPr lang="en-US" sz="2800" dirty="0" smtClean="0"/>
              <a:t>Increased vesting time and retirement age for new FRS members</a:t>
            </a:r>
          </a:p>
          <a:p>
            <a:pPr lvl="2" eaLnBrk="1" hangingPunct="1">
              <a:defRPr/>
            </a:pPr>
            <a:r>
              <a:rPr lang="en-US" sz="2800" dirty="0" smtClean="0"/>
              <a:t>Eliminates cost-of-living adjustments for current FRS retirees for 5 years</a:t>
            </a:r>
          </a:p>
          <a:p>
            <a:pPr lvl="2" eaLnBrk="1" hangingPunct="1">
              <a:defRPr/>
            </a:pPr>
            <a:endParaRPr lang="en-US" sz="2800" dirty="0" smtClean="0"/>
          </a:p>
          <a:p>
            <a:pPr lvl="2" eaLnBrk="1" hangingPunct="1">
              <a:defRPr/>
            </a:pPr>
            <a:endParaRPr lang="en-US" sz="2400" dirty="0" smtClean="0"/>
          </a:p>
          <a:p>
            <a:pPr lvl="3" eaLnBrk="1" hangingPunct="1">
              <a:buNone/>
              <a:defRPr/>
            </a:pPr>
            <a:endParaRPr lang="en-US" sz="2400" dirty="0" smtClean="0"/>
          </a:p>
          <a:p>
            <a:pPr lvl="2" eaLnBrk="1" hangingPunct="1"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u="sng" dirty="0" smtClean="0"/>
              <a:t>Pension Reform Plan</a:t>
            </a:r>
          </a:p>
          <a:p>
            <a:pPr lvl="2" eaLnBrk="1" hangingPunct="1">
              <a:defRPr/>
            </a:pPr>
            <a:r>
              <a:rPr lang="en-US" sz="2800" dirty="0" smtClean="0"/>
              <a:t>Reduced costs to local government employers can be used to offset employee costs, fund other operating expenses or could reduce resources needed</a:t>
            </a:r>
          </a:p>
          <a:p>
            <a:pPr lvl="2" eaLnBrk="1" hangingPunct="1"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Legislative Session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pPr lvl="2" eaLnBrk="1" hangingPunct="1"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858859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Fiscal Outlook for Alachua County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1600200"/>
            <a:ext cx="137160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 Reflects changes in property tax revenue only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2743200"/>
            <a:ext cx="1371600" cy="1015663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Simple majority = new construction value + change in PCPI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962400"/>
            <a:ext cx="1371600" cy="1015663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Rollback (up) = millage need for same amount of revenue as prior year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5257800"/>
            <a:ext cx="137160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Super Majority = 10% over simple majority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28600" y="60960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new construction value estimate of $72,000,000 (General Fund only)</a:t>
            </a:r>
          </a:p>
          <a:p>
            <a:r>
              <a:rPr lang="en-US" sz="1400" dirty="0" smtClean="0"/>
              <a:t>Total new construction value estimate of $50,000,000 (all MSTU’s)</a:t>
            </a:r>
          </a:p>
          <a:p>
            <a:r>
              <a:rPr lang="en-US" sz="1400" dirty="0" smtClean="0"/>
              <a:t>Change in State per capita personal income growth is .55%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 bwMode="auto">
          <a:xfrm>
            <a:off x="0" y="838200"/>
            <a:ext cx="19812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08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Budget Development Principles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Fiscal Updates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Budget Principles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FY11 Budget Development Principles - Governance</a:t>
            </a:r>
          </a:p>
          <a:p>
            <a:pPr lvl="2" eaLnBrk="1" hangingPunct="1">
              <a:defRPr/>
            </a:pPr>
            <a:r>
              <a:rPr lang="en-US" sz="2800" dirty="0" smtClean="0"/>
              <a:t>Maintain 5% reserve policy for major operating funds</a:t>
            </a:r>
          </a:p>
          <a:p>
            <a:pPr lvl="2" eaLnBrk="1" hangingPunct="1">
              <a:defRPr/>
            </a:pPr>
            <a:r>
              <a:rPr lang="en-US" sz="2800" dirty="0" smtClean="0"/>
              <a:t>Maintain General Fund budget allocation share with Constitutional Offices</a:t>
            </a:r>
          </a:p>
          <a:p>
            <a:pPr lvl="2" eaLnBrk="1" hangingPunct="1">
              <a:defRPr/>
            </a:pPr>
            <a:r>
              <a:rPr lang="en-US" sz="2800" dirty="0" smtClean="0"/>
              <a:t>Maintain current funding allocation for Law Enforcement between General Fund and MSTU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2390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Budget Principles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FY11 Budget Development Principles – Governance</a:t>
            </a:r>
          </a:p>
          <a:p>
            <a:pPr lvl="2" eaLnBrk="1" hangingPunct="1">
              <a:defRPr/>
            </a:pPr>
            <a:r>
              <a:rPr lang="en-US" sz="2800" dirty="0" smtClean="0"/>
              <a:t>One-time sources will be allocated toward reserves or one-time expenditures</a:t>
            </a:r>
          </a:p>
          <a:p>
            <a:pPr lvl="2" eaLnBrk="1" hangingPunct="1">
              <a:defRPr/>
            </a:pPr>
            <a:r>
              <a:rPr lang="en-US" sz="2800" dirty="0" smtClean="0"/>
              <a:t>Continue to present a two-year budget</a:t>
            </a:r>
          </a:p>
          <a:p>
            <a:pPr lvl="2" eaLnBrk="1" hangingPunct="1">
              <a:defRPr/>
            </a:pPr>
            <a:r>
              <a:rPr lang="en-US" sz="2800" dirty="0" smtClean="0"/>
              <a:t>Budget property tax revenue based on current and simple majority millage rates</a:t>
            </a:r>
          </a:p>
          <a:p>
            <a:pPr lvl="1"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Discussion, Comments, Questions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620000" cy="1462088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FY12 and FY13 Budget Development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May </a:t>
            </a:r>
            <a:r>
              <a:rPr lang="en-US" dirty="0" smtClean="0"/>
              <a:t>26, </a:t>
            </a:r>
            <a:r>
              <a:rPr lang="en-US" dirty="0" smtClean="0"/>
              <a:t>2011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6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Budget Meeting Calendar Review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5438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Calendar 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4582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FY12 Budget Development Calendar</a:t>
            </a:r>
          </a:p>
          <a:p>
            <a:pPr lvl="2" eaLnBrk="1" hangingPunct="1">
              <a:defRPr/>
            </a:pPr>
            <a:r>
              <a:rPr lang="en-US" sz="2800" dirty="0" smtClean="0"/>
              <a:t>Budget development calendar has been approved and posted to the internet</a:t>
            </a:r>
          </a:p>
          <a:p>
            <a:pPr lvl="2" eaLnBrk="1" hangingPunct="1">
              <a:defRPr/>
            </a:pPr>
            <a:r>
              <a:rPr lang="en-US" sz="2800" dirty="0" smtClean="0"/>
              <a:t>Special Board meetings March thru June</a:t>
            </a:r>
            <a:endParaRPr lang="en-US" sz="2400" dirty="0" smtClean="0"/>
          </a:p>
          <a:p>
            <a:pPr lvl="3" eaLnBrk="1" hangingPunct="1">
              <a:defRPr/>
            </a:pPr>
            <a:r>
              <a:rPr lang="en-US" sz="2400" dirty="0" smtClean="0"/>
              <a:t>Next budget meeting is </a:t>
            </a:r>
            <a:r>
              <a:rPr lang="en-US" sz="2400" dirty="0" smtClean="0"/>
              <a:t>June 7 and </a:t>
            </a:r>
            <a:r>
              <a:rPr lang="en-US" sz="2400" dirty="0" smtClean="0"/>
              <a:t>will include an overview </a:t>
            </a:r>
            <a:r>
              <a:rPr lang="en-US" sz="2400" dirty="0" smtClean="0"/>
              <a:t>of budget submissions from Constitutional and Judicial Offices.  </a:t>
            </a:r>
            <a:r>
              <a:rPr lang="en-US" sz="2400" dirty="0" smtClean="0"/>
              <a:t>There will also be a discussion on the proposed FY12 thru FY16 CIP.</a:t>
            </a:r>
          </a:p>
          <a:p>
            <a:pPr lvl="2" eaLnBrk="1" hangingPunct="1">
              <a:defRPr/>
            </a:pPr>
            <a:endParaRPr lang="en-US" sz="24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5438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Calendar 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7630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FY12 Budget Development Calendar</a:t>
            </a:r>
          </a:p>
          <a:p>
            <a:pPr lvl="2" eaLnBrk="1" hangingPunct="1">
              <a:defRPr/>
            </a:pPr>
            <a:r>
              <a:rPr lang="en-US" sz="2800" dirty="0" smtClean="0"/>
              <a:t>Tentative Budget presentation scheduled for July 7</a:t>
            </a:r>
          </a:p>
          <a:p>
            <a:pPr lvl="3" eaLnBrk="1" hangingPunct="1">
              <a:defRPr/>
            </a:pPr>
            <a:r>
              <a:rPr lang="en-US" sz="2400" dirty="0" smtClean="0"/>
              <a:t>Set proposed millage rates at regular Board meeting on July 12 </a:t>
            </a:r>
          </a:p>
          <a:p>
            <a:pPr lvl="2" eaLnBrk="1" hangingPunct="1">
              <a:defRPr/>
            </a:pPr>
            <a:r>
              <a:rPr lang="en-US" sz="2800" dirty="0" smtClean="0"/>
              <a:t>Special Board meetings August and September</a:t>
            </a:r>
          </a:p>
          <a:p>
            <a:pPr lvl="2" eaLnBrk="1" hangingPunct="1">
              <a:defRPr/>
            </a:pPr>
            <a:r>
              <a:rPr lang="en-US" sz="2800" dirty="0" smtClean="0"/>
              <a:t>Public Hearings (TRIM) in September on regular Board meeting dates</a:t>
            </a:r>
          </a:p>
          <a:p>
            <a:pPr lvl="3" eaLnBrk="1" hangingPunct="1">
              <a:defRPr/>
            </a:pPr>
            <a:r>
              <a:rPr lang="en-US" sz="2400" dirty="0" smtClean="0"/>
              <a:t>September 13 and 27 will also adopt policies, CIP and Fee Schedule</a:t>
            </a:r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4545-B3DE-4472-831D-92BC93E3A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5438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Calendar Review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2011 </a:t>
            </a:r>
            <a:r>
              <a:rPr lang="en-US" sz="3200" dirty="0" smtClean="0"/>
              <a:t>Community Conversations</a:t>
            </a:r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C:\Documents and Settings\sgable\Desktop\Community_Conversations_2010CROP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4343400" cy="3729211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24400" y="2743200"/>
          <a:ext cx="4118328" cy="3733800"/>
        </p:xfrm>
        <a:graphic>
          <a:graphicData uri="http://schemas.openxmlformats.org/presentationml/2006/ole">
            <p:oleObj spid="_x0000_s35842" name="Acrobat Document" r:id="rId5" imgW="8928000" imgH="6480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5438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Calendar Review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2011 </a:t>
            </a:r>
            <a:r>
              <a:rPr lang="en-US" sz="3200" dirty="0" smtClean="0"/>
              <a:t>Community Conversations</a:t>
            </a:r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Content Placeholder 4"/>
          <p:cNvPicPr>
            <a:picLocks/>
          </p:cNvPicPr>
          <p:nvPr/>
        </p:nvPicPr>
        <p:blipFill>
          <a:blip r:embed="rId3" cstate="print"/>
          <a:srcRect l="25641" t="8215" r="24199" b="48297"/>
          <a:stretch>
            <a:fillRect/>
          </a:stretch>
        </p:blipFill>
        <p:spPr bwMode="auto">
          <a:xfrm>
            <a:off x="838200" y="2514600"/>
            <a:ext cx="7848600" cy="4191000"/>
          </a:xfrm>
          <a:prstGeom prst="rect">
            <a:avLst/>
          </a:prstGeom>
          <a:noFill/>
          <a:ln w="9525">
            <a:solidFill>
              <a:schemeClr val="tx2">
                <a:alpha val="38823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5438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FY12 Budget Development</a:t>
            </a:r>
            <a:br>
              <a:rPr lang="en-US" sz="3200" dirty="0" smtClean="0"/>
            </a:br>
            <a:r>
              <a:rPr lang="en-US" sz="3200" dirty="0" smtClean="0"/>
              <a:t>Calendar Review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2011 </a:t>
            </a:r>
            <a:r>
              <a:rPr lang="en-US" sz="3200" dirty="0" smtClean="0"/>
              <a:t>Community Conversations</a:t>
            </a:r>
          </a:p>
          <a:p>
            <a:pPr lvl="2" eaLnBrk="1" hangingPunct="1">
              <a:defRPr/>
            </a:pPr>
            <a:r>
              <a:rPr lang="en-US" sz="2800" dirty="0" smtClean="0"/>
              <a:t>Community meetings will </a:t>
            </a:r>
            <a:r>
              <a:rPr lang="en-US" sz="2800" dirty="0" smtClean="0"/>
              <a:t>include a discussion </a:t>
            </a:r>
            <a:r>
              <a:rPr lang="en-US" sz="2800" dirty="0" smtClean="0"/>
              <a:t>on service level expectations</a:t>
            </a:r>
          </a:p>
          <a:p>
            <a:pPr lvl="2" eaLnBrk="1" hangingPunct="1">
              <a:defRPr/>
            </a:pPr>
            <a:r>
              <a:rPr lang="en-US" sz="2800" dirty="0" smtClean="0"/>
              <a:t>National Center for Civic Innovation-Center on Government Performance (Trailblazer grant) will cover expenses associated with continuing this program</a:t>
            </a:r>
          </a:p>
          <a:p>
            <a:pPr lvl="2" eaLnBrk="1" hangingPunct="1">
              <a:defRPr/>
            </a:pPr>
            <a:r>
              <a:rPr lang="en-US" sz="2800" dirty="0" smtClean="0"/>
              <a:t>Meetings scheduled for </a:t>
            </a:r>
            <a:r>
              <a:rPr lang="en-US" sz="2800" dirty="0" smtClean="0"/>
              <a:t>July 23, July 28 </a:t>
            </a:r>
            <a:r>
              <a:rPr lang="en-US" sz="2800" dirty="0" smtClean="0"/>
              <a:t>and </a:t>
            </a:r>
            <a:r>
              <a:rPr lang="en-US" sz="2800" dirty="0" smtClean="0"/>
              <a:t>July 30 </a:t>
            </a:r>
            <a:r>
              <a:rPr lang="en-US" sz="2800" dirty="0" smtClean="0"/>
              <a:t>at various </a:t>
            </a:r>
            <a:r>
              <a:rPr lang="en-US" sz="2800" dirty="0" smtClean="0"/>
              <a:t>locations</a:t>
            </a:r>
            <a:endParaRPr lang="en-US" sz="2800" dirty="0" smtClean="0"/>
          </a:p>
        </p:txBody>
      </p:sp>
      <p:pic>
        <p:nvPicPr>
          <p:cNvPr id="7172" name="Picture 4" descr="Alachu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00113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686800" cy="1462088"/>
          </a:xfrm>
        </p:spPr>
        <p:txBody>
          <a:bodyPr/>
          <a:lstStyle/>
          <a:p>
            <a:pPr algn="ctr"/>
            <a:r>
              <a:rPr lang="en-US" sz="3600" dirty="0" smtClean="0"/>
              <a:t>FY12 Budget 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2011 State Legislative Session</a:t>
            </a:r>
          </a:p>
        </p:txBody>
      </p:sp>
      <p:pic>
        <p:nvPicPr>
          <p:cNvPr id="3076" name="Picture 4" descr="Alachu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92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1A42C0E133E4C9F933E811ACC6471" ma:contentTypeVersion="8" ma:contentTypeDescription="Create a new document." ma:contentTypeScope="" ma:versionID="debb0e60894ca6358f90fa0a6855db8f">
  <xsd:schema xmlns:xsd="http://www.w3.org/2001/XMLSchema" xmlns:xs="http://www.w3.org/2001/XMLSchema" xmlns:p="http://schemas.microsoft.com/office/2006/metadata/properties" xmlns:ns1="http://schemas.microsoft.com/sharepoint/v3" xmlns:ns2="a7d1d18a-918b-4344-b6de-8b7924e15f4d" targetNamespace="http://schemas.microsoft.com/office/2006/metadata/properties" ma:root="true" ma:fieldsID="2bb420334984f497f7a475f942e63e84" ns1:_="" ns2:_="">
    <xsd:import namespace="http://schemas.microsoft.com/sharepoint/v3"/>
    <xsd:import namespace="a7d1d18a-918b-4344-b6de-8b7924e15f4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tination_x0020_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1d18a-918b-4344-b6de-8b7924e15f4d" elementFormDefault="qualified">
    <xsd:import namespace="http://schemas.microsoft.com/office/2006/documentManagement/types"/>
    <xsd:import namespace="http://schemas.microsoft.com/office/infopath/2007/PartnerControls"/>
    <xsd:element name="Destination_x0020_Page" ma:index="6" nillable="true" ma:displayName="Destination Web Part" ma:description="Input the web part that you would like the document to be displayed in For Example &quot;Fees &amp; Charges&quot; or &quot;Community Conversations&quot;...etc etc" ma:format="Dropdown" ma:internalName="Destination_x0020_Page" ma:readOnly="false">
      <xsd:simpleType>
        <xsd:restriction base="dms:Choice">
          <xsd:enumeration value="None"/>
          <xsd:enumeration value="Fees &amp; Charges"/>
          <xsd:enumeration value="Citizens Guide to Budget"/>
          <xsd:enumeration value="AFS Performance Quarterly Webpart"/>
          <xsd:enumeration value="AC Strategic Align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Destination_x0020_Page xmlns="a7d1d18a-918b-4344-b6de-8b7924e15f4d" xsi:nil="true"/>
  </documentManagement>
</p:properties>
</file>

<file path=customXml/itemProps1.xml><?xml version="1.0" encoding="utf-8"?>
<ds:datastoreItem xmlns:ds="http://schemas.openxmlformats.org/officeDocument/2006/customXml" ds:itemID="{D3E142F2-6AF9-4FD7-ABE3-365F44CF7E37}"/>
</file>

<file path=customXml/itemProps2.xml><?xml version="1.0" encoding="utf-8"?>
<ds:datastoreItem xmlns:ds="http://schemas.openxmlformats.org/officeDocument/2006/customXml" ds:itemID="{BBF29A45-4A86-4FF9-B54A-7CD404EC3EFD}"/>
</file>

<file path=customXml/itemProps3.xml><?xml version="1.0" encoding="utf-8"?>
<ds:datastoreItem xmlns:ds="http://schemas.openxmlformats.org/officeDocument/2006/customXml" ds:itemID="{7910F78C-F05D-4D6C-97F7-EDB6B0AAC4D4}"/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12990</TotalTime>
  <Words>688</Words>
  <Application>Microsoft Office PowerPoint</Application>
  <PresentationFormat>On-screen Show (4:3)</PresentationFormat>
  <Paragraphs>109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Blends</vt:lpstr>
      <vt:lpstr>Acrobat Document</vt:lpstr>
      <vt:lpstr>FY12 and FY13 Budget Development Special Board Meeting</vt:lpstr>
      <vt:lpstr>FY12 Budget Development</vt:lpstr>
      <vt:lpstr>FY12 Budget Development</vt:lpstr>
      <vt:lpstr>FY12 Budget Development Calendar Review</vt:lpstr>
      <vt:lpstr>FY12 Budget Development Calendar Review</vt:lpstr>
      <vt:lpstr>FY12 Budget Development Calendar Review</vt:lpstr>
      <vt:lpstr>FY12 Budget Development Calendar Review</vt:lpstr>
      <vt:lpstr>FY12 Budget Development Calendar Review</vt:lpstr>
      <vt:lpstr>FY12 Budget Development</vt:lpstr>
      <vt:lpstr>FY12 Budget Development Legislative Session</vt:lpstr>
      <vt:lpstr>FY12 Budget Development Legislative Session</vt:lpstr>
      <vt:lpstr>FY12 Budget Development Legislative Session</vt:lpstr>
      <vt:lpstr>FY12 Budget Development Legislative Session</vt:lpstr>
      <vt:lpstr>FY12 Budget Development Legislative Session</vt:lpstr>
      <vt:lpstr>FY12 Budget Development Legislative Session</vt:lpstr>
      <vt:lpstr>FY12 Budget Development Legislative Session</vt:lpstr>
      <vt:lpstr>FY12 Budget Development</vt:lpstr>
      <vt:lpstr>Slide 18</vt:lpstr>
      <vt:lpstr>FY12 Budget Development</vt:lpstr>
      <vt:lpstr>FY12 Budget Development Budget Principles</vt:lpstr>
      <vt:lpstr>FY12 Budget Development Budget Principles</vt:lpstr>
      <vt:lpstr>FY12 Budget Development</vt:lpstr>
      <vt:lpstr>FY12 and FY13 Budget Development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Suzanne Gable</cp:lastModifiedBy>
  <cp:revision>238</cp:revision>
  <cp:lastPrinted>1601-01-01T00:00:00Z</cp:lastPrinted>
  <dcterms:created xsi:type="dcterms:W3CDTF">2006-01-18T23:08:26Z</dcterms:created>
  <dcterms:modified xsi:type="dcterms:W3CDTF">2011-05-26T17:11:40Z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>Presentation</vt:lpwstr>
  </property>
  <property fmtid="{D5CDD505-2E9C-101B-9397-08002B2CF9AE}" pid="3" name="ContentTypeId">
    <vt:lpwstr>0x010100E0F1A42C0E133E4C9F933E811ACC6471</vt:lpwstr>
  </property>
  <property fmtid="{D5CDD505-2E9C-101B-9397-08002B2CF9AE}" pid="4" name="Order">
    <vt:r8>14800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