
<file path=[Content_Types].xml><?xml version="1.0" encoding="utf-8"?>
<Types xmlns="http://schemas.openxmlformats.org/package/2006/content-types">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customXml/itemProps1.xml" ContentType="application/vnd.openxmlformats-officedocument.customXmlPropertie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customXml/itemProps2.xml" ContentType="application/vnd.openxmlformats-officedocument.customXmlPropertie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2" r:id="rId1"/>
  </p:sldMasterIdLst>
  <p:notesMasterIdLst>
    <p:notesMasterId r:id="rId22"/>
  </p:notesMasterIdLst>
  <p:handoutMasterIdLst>
    <p:handoutMasterId r:id="rId23"/>
  </p:handoutMasterIdLst>
  <p:sldIdLst>
    <p:sldId id="269" r:id="rId2"/>
    <p:sldId id="738" r:id="rId3"/>
    <p:sldId id="739" r:id="rId4"/>
    <p:sldId id="740" r:id="rId5"/>
    <p:sldId id="741" r:id="rId6"/>
    <p:sldId id="742" r:id="rId7"/>
    <p:sldId id="743" r:id="rId8"/>
    <p:sldId id="757" r:id="rId9"/>
    <p:sldId id="758" r:id="rId10"/>
    <p:sldId id="744" r:id="rId11"/>
    <p:sldId id="759" r:id="rId12"/>
    <p:sldId id="745" r:id="rId13"/>
    <p:sldId id="760" r:id="rId14"/>
    <p:sldId id="748" r:id="rId15"/>
    <p:sldId id="749" r:id="rId16"/>
    <p:sldId id="751" r:id="rId17"/>
    <p:sldId id="752" r:id="rId18"/>
    <p:sldId id="753" r:id="rId19"/>
    <p:sldId id="754" r:id="rId20"/>
    <p:sldId id="676" r:id="rId21"/>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uzanne Gable" initials="SG" lastIdx="75"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99FF33"/>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99615" autoAdjust="0"/>
  </p:normalViewPr>
  <p:slideViewPr>
    <p:cSldViewPr>
      <p:cViewPr varScale="1">
        <p:scale>
          <a:sx n="78" d="100"/>
          <a:sy n="78" d="100"/>
        </p:scale>
        <p:origin x="-93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176"/>
    </p:cViewPr>
  </p:sorterViewPr>
  <p:notesViewPr>
    <p:cSldViewPr>
      <p:cViewPr varScale="1">
        <p:scale>
          <a:sx n="62" d="100"/>
          <a:sy n="62" d="100"/>
        </p:scale>
        <p:origin x="-1350" y="-84"/>
      </p:cViewPr>
      <p:guideLst>
        <p:guide orient="horz" pos="2929"/>
        <p:guide pos="2209"/>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 Id="rId30" Type="http://schemas.openxmlformats.org/officeDocument/2006/relationships/customXml" Target="../customXml/item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45059" name="Rectangle 3"/>
          <p:cNvSpPr>
            <a:spLocks noGrp="1" noChangeArrowheads="1"/>
          </p:cNvSpPr>
          <p:nvPr>
            <p:ph type="dt" sz="quarter" idx="1"/>
          </p:nvPr>
        </p:nvSpPr>
        <p:spPr bwMode="auto">
          <a:xfrm>
            <a:off x="3972561" y="0"/>
            <a:ext cx="3037840" cy="464820"/>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45060" name="Rectangle 4"/>
          <p:cNvSpPr>
            <a:spLocks noGrp="1" noChangeArrowheads="1"/>
          </p:cNvSpPr>
          <p:nvPr>
            <p:ph type="ftr" sz="quarter" idx="2"/>
          </p:nvPr>
        </p:nvSpPr>
        <p:spPr bwMode="auto">
          <a:xfrm>
            <a:off x="0" y="8831580"/>
            <a:ext cx="3037840" cy="464820"/>
          </a:xfrm>
          <a:prstGeom prst="rect">
            <a:avLst/>
          </a:prstGeom>
          <a:noFill/>
          <a:ln w="9525">
            <a:noFill/>
            <a:miter lim="800000"/>
            <a:headEnd/>
            <a:tailEnd/>
          </a:ln>
          <a:effectLst/>
        </p:spPr>
        <p:txBody>
          <a:bodyPr vert="horz" wrap="square" lIns="93175" tIns="46588" rIns="93175" bIns="46588"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45061" name="Rectangle 5"/>
          <p:cNvSpPr>
            <a:spLocks noGrp="1" noChangeArrowheads="1"/>
          </p:cNvSpPr>
          <p:nvPr>
            <p:ph type="sldNum" sz="quarter" idx="3"/>
          </p:nvPr>
        </p:nvSpPr>
        <p:spPr bwMode="auto">
          <a:xfrm>
            <a:off x="3972561" y="8831580"/>
            <a:ext cx="3037840" cy="464820"/>
          </a:xfrm>
          <a:prstGeom prst="rect">
            <a:avLst/>
          </a:prstGeom>
          <a:noFill/>
          <a:ln w="9525">
            <a:noFill/>
            <a:miter lim="800000"/>
            <a:headEnd/>
            <a:tailEnd/>
          </a:ln>
          <a:effectLst/>
        </p:spPr>
        <p:txBody>
          <a:bodyPr vert="horz" wrap="square" lIns="93175" tIns="46588" rIns="93175" bIns="46588" numCol="1" anchor="b" anchorCtr="0" compatLnSpc="1">
            <a:prstTxWarp prst="textNoShape">
              <a:avLst/>
            </a:prstTxWarp>
          </a:bodyPr>
          <a:lstStyle>
            <a:lvl1pPr algn="r" eaLnBrk="1" hangingPunct="1">
              <a:defRPr sz="1200">
                <a:latin typeface="Times New Roman" pitchFamily="18" charset="0"/>
              </a:defRPr>
            </a:lvl1pPr>
          </a:lstStyle>
          <a:p>
            <a:pPr>
              <a:defRPr/>
            </a:pPr>
            <a:fld id="{248A2119-7F22-4C2D-8B33-5CDCB12952FB}" type="slidenum">
              <a:rPr lang="en-US"/>
              <a:pPr>
                <a:def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32771" name="Rectangle 3"/>
          <p:cNvSpPr>
            <a:spLocks noGrp="1" noChangeArrowheads="1"/>
          </p:cNvSpPr>
          <p:nvPr>
            <p:ph type="dt" idx="1"/>
          </p:nvPr>
        </p:nvSpPr>
        <p:spPr bwMode="auto">
          <a:xfrm>
            <a:off x="3972561" y="0"/>
            <a:ext cx="3037840" cy="464820"/>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23556" name="Rectangle 4"/>
          <p:cNvSpPr>
            <a:spLocks noGrp="1" noRot="1" noChangeAspect="1" noChangeArrowheads="1" noTextEdit="1"/>
          </p:cNvSpPr>
          <p:nvPr>
            <p:ph type="sldImg" idx="2"/>
          </p:nvPr>
        </p:nvSpPr>
        <p:spPr bwMode="auto">
          <a:xfrm>
            <a:off x="1182688" y="698500"/>
            <a:ext cx="4645025" cy="3484563"/>
          </a:xfrm>
          <a:prstGeom prst="rect">
            <a:avLst/>
          </a:prstGeom>
          <a:noFill/>
          <a:ln w="9525">
            <a:solidFill>
              <a:srgbClr val="000000"/>
            </a:solidFill>
            <a:miter lim="800000"/>
            <a:headEnd/>
            <a:tailEnd/>
          </a:ln>
        </p:spPr>
      </p:sp>
      <p:sp>
        <p:nvSpPr>
          <p:cNvPr id="32773" name="Rectangle 5"/>
          <p:cNvSpPr>
            <a:spLocks noGrp="1" noChangeArrowheads="1"/>
          </p:cNvSpPr>
          <p:nvPr>
            <p:ph type="body" sz="quarter" idx="3"/>
          </p:nvPr>
        </p:nvSpPr>
        <p:spPr bwMode="auto">
          <a:xfrm>
            <a:off x="934721" y="4415790"/>
            <a:ext cx="5140960" cy="4183380"/>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2774" name="Rectangle 6"/>
          <p:cNvSpPr>
            <a:spLocks noGrp="1" noChangeArrowheads="1"/>
          </p:cNvSpPr>
          <p:nvPr>
            <p:ph type="ftr" sz="quarter" idx="4"/>
          </p:nvPr>
        </p:nvSpPr>
        <p:spPr bwMode="auto">
          <a:xfrm>
            <a:off x="0" y="8831580"/>
            <a:ext cx="3037840" cy="464820"/>
          </a:xfrm>
          <a:prstGeom prst="rect">
            <a:avLst/>
          </a:prstGeom>
          <a:noFill/>
          <a:ln w="9525">
            <a:noFill/>
            <a:miter lim="800000"/>
            <a:headEnd/>
            <a:tailEnd/>
          </a:ln>
          <a:effectLst/>
        </p:spPr>
        <p:txBody>
          <a:bodyPr vert="horz" wrap="square" lIns="93175" tIns="46588" rIns="93175" bIns="46588"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32775" name="Rectangle 7"/>
          <p:cNvSpPr>
            <a:spLocks noGrp="1" noChangeArrowheads="1"/>
          </p:cNvSpPr>
          <p:nvPr>
            <p:ph type="sldNum" sz="quarter" idx="5"/>
          </p:nvPr>
        </p:nvSpPr>
        <p:spPr bwMode="auto">
          <a:xfrm>
            <a:off x="3972561" y="8831580"/>
            <a:ext cx="3037840" cy="464820"/>
          </a:xfrm>
          <a:prstGeom prst="rect">
            <a:avLst/>
          </a:prstGeom>
          <a:noFill/>
          <a:ln w="9525">
            <a:noFill/>
            <a:miter lim="800000"/>
            <a:headEnd/>
            <a:tailEnd/>
          </a:ln>
          <a:effectLst/>
        </p:spPr>
        <p:txBody>
          <a:bodyPr vert="horz" wrap="square" lIns="93175" tIns="46588" rIns="93175" bIns="46588" numCol="1" anchor="b" anchorCtr="0" compatLnSpc="1">
            <a:prstTxWarp prst="textNoShape">
              <a:avLst/>
            </a:prstTxWarp>
          </a:bodyPr>
          <a:lstStyle>
            <a:lvl1pPr algn="r" eaLnBrk="1" hangingPunct="1">
              <a:defRPr sz="1200">
                <a:latin typeface="Times New Roman" pitchFamily="18" charset="0"/>
              </a:defRPr>
            </a:lvl1pPr>
          </a:lstStyle>
          <a:p>
            <a:pPr>
              <a:defRPr/>
            </a:pPr>
            <a:fld id="{39799923-C74C-4511-BA82-BDB441DC9E2E}" type="slidenum">
              <a:rPr lang="en-US"/>
              <a:pPr>
                <a:defRPr/>
              </a:pPr>
              <a:t>‹#›</a:t>
            </a:fld>
            <a:endParaRPr 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9799923-C74C-4511-BA82-BDB441DC9E2E}"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9799923-C74C-4511-BA82-BDB441DC9E2E}"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US">
                  <a:latin typeface="Tahoma" charset="0"/>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latin typeface="Tahoma" charset="0"/>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latin typeface="Tahoma" charset="0"/>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latin typeface="Tahoma" charset="0"/>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latin typeface="Tahoma" charset="0"/>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latin typeface="Tahoma" charset="0"/>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latin typeface="Tahoma" charset="0"/>
              </a:endParaRPr>
            </a:p>
          </p:txBody>
        </p:sp>
      </p:grpSp>
      <p:sp>
        <p:nvSpPr>
          <p:cNvPr id="14" name="Text Box 17"/>
          <p:cNvSpPr txBox="1">
            <a:spLocks noChangeArrowheads="1"/>
          </p:cNvSpPr>
          <p:nvPr userDrawn="1"/>
        </p:nvSpPr>
        <p:spPr bwMode="auto">
          <a:xfrm>
            <a:off x="1143000" y="0"/>
            <a:ext cx="1905000" cy="641350"/>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defRPr/>
            </a:pPr>
            <a:endParaRPr lang="en-US" sz="3600" b="1" i="1">
              <a:solidFill>
                <a:schemeClr val="accent1"/>
              </a:solidFill>
              <a:effectLst>
                <a:outerShdw blurRad="38100" dist="38100" dir="2700000" algn="tl">
                  <a:srgbClr val="C0C0C0"/>
                </a:outerShdw>
              </a:effectLst>
              <a:latin typeface="Times New Roman" pitchFamily="18" charset="0"/>
            </a:endParaRPr>
          </a:p>
        </p:txBody>
      </p:sp>
      <p:sp>
        <p:nvSpPr>
          <p:cNvPr id="486412"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48641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5"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6"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en-US" smtClean="0"/>
              <a:t>Special Meeting April 6, 2010</a:t>
            </a:r>
            <a:endParaRPr lang="en-US"/>
          </a:p>
        </p:txBody>
      </p:sp>
      <p:sp>
        <p:nvSpPr>
          <p:cNvPr id="17"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2B4634CB-9AE1-4FEA-A57C-2AD31BCAB9D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smtClean="0"/>
              <a:t>Special Meeting April 6, 2010</a:t>
            </a: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9F0481D-D79A-4317-A5E5-08C4EEA0C61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smtClean="0"/>
              <a:t>Special Meeting April 6, 2010</a:t>
            </a: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DA6BE90E-C72E-4637-90C3-2ABE4CF3C69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smtClean="0"/>
              <a:t>Special Meeting April 6, 2010</a:t>
            </a: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C1A4BCDB-C25B-4792-B215-643DA3BA373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smtClean="0"/>
              <a:t>Special Meeting April 6, 2010</a:t>
            </a: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E5DB4545-B3DE-4472-831D-92BC93E3AA6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smtClean="0"/>
              <a:t>Special Meeting April 6, 2010</a:t>
            </a: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5EA356C2-3983-4E06-ADA4-46DE55B1558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smtClean="0"/>
              <a:t>Special Meeting April 6, 2010</a:t>
            </a: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11E3E948-506B-4F35-81F6-538AC984AEC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r>
              <a:rPr lang="en-US" smtClean="0"/>
              <a:t>Special Meeting April 6, 2010</a:t>
            </a: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098FAF8B-839E-4835-90C5-BD426A704DF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r>
              <a:rPr lang="en-US" smtClean="0"/>
              <a:t>Special Meeting April 6, 2010</a:t>
            </a: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0A628B49-3913-4990-B693-5994BA646E5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r>
              <a:rPr lang="en-US" smtClean="0"/>
              <a:t>Special Meeting April 6, 2010</a:t>
            </a: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EA8442DF-4F59-4ECE-8EA9-913BD0FA3D9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smtClean="0"/>
              <a:t>Special Meeting April 6, 2010</a:t>
            </a: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A9ABC48C-C3EF-485F-88AF-F0BCA4FA2E4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smtClean="0"/>
              <a:t>Special Meeting April 6, 2010</a:t>
            </a: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206C8A02-52E1-47B3-B04C-19599704D83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5378"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defRPr/>
            </a:pPr>
            <a:endParaRPr kumimoji="1" lang="en-US" sz="2400">
              <a:latin typeface="Tahoma" charset="0"/>
            </a:endParaRPr>
          </a:p>
        </p:txBody>
      </p:sp>
      <p:sp>
        <p:nvSpPr>
          <p:cNvPr id="485379"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charset="0"/>
            </a:endParaRPr>
          </a:p>
        </p:txBody>
      </p:sp>
      <p:sp>
        <p:nvSpPr>
          <p:cNvPr id="485380"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defRPr/>
            </a:pPr>
            <a:endParaRPr kumimoji="1" lang="en-US" sz="2400">
              <a:latin typeface="Tahoma" charset="0"/>
            </a:endParaRPr>
          </a:p>
        </p:txBody>
      </p:sp>
      <p:sp>
        <p:nvSpPr>
          <p:cNvPr id="485381"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charset="0"/>
            </a:endParaRPr>
          </a:p>
        </p:txBody>
      </p:sp>
      <p:sp>
        <p:nvSpPr>
          <p:cNvPr id="485382"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defRPr/>
            </a:pPr>
            <a:endParaRPr kumimoji="1" lang="en-US" sz="2400">
              <a:latin typeface="Tahoma" charset="0"/>
            </a:endParaRPr>
          </a:p>
        </p:txBody>
      </p:sp>
      <p:sp>
        <p:nvSpPr>
          <p:cNvPr id="485383"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defRPr/>
            </a:pPr>
            <a:endParaRPr kumimoji="1" lang="en-US" sz="2400">
              <a:latin typeface="Tahoma" charset="0"/>
            </a:endParaRPr>
          </a:p>
        </p:txBody>
      </p:sp>
      <p:sp>
        <p:nvSpPr>
          <p:cNvPr id="485384"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charset="0"/>
            </a:endParaRPr>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85387"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atin typeface="Tahoma" charset="0"/>
              </a:defRPr>
            </a:lvl1pPr>
          </a:lstStyle>
          <a:p>
            <a:pPr>
              <a:defRPr/>
            </a:pPr>
            <a:endParaRPr lang="en-US"/>
          </a:p>
        </p:txBody>
      </p:sp>
      <p:sp>
        <p:nvSpPr>
          <p:cNvPr id="485388"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Tahoma" charset="0"/>
              </a:defRPr>
            </a:lvl1pPr>
          </a:lstStyle>
          <a:p>
            <a:pPr>
              <a:defRPr/>
            </a:pPr>
            <a:r>
              <a:rPr lang="en-US" smtClean="0"/>
              <a:t>Special Meeting April 6, 2010</a:t>
            </a:r>
            <a:endParaRPr lang="en-US"/>
          </a:p>
        </p:txBody>
      </p:sp>
      <p:sp>
        <p:nvSpPr>
          <p:cNvPr id="485389"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Tahoma" charset="0"/>
              </a:defRPr>
            </a:lvl1pPr>
          </a:lstStyle>
          <a:p>
            <a:pPr>
              <a:defRPr/>
            </a:pPr>
            <a:fld id="{CF65A29D-FA28-4032-98F6-999455005A4B}" type="slidenum">
              <a:rPr lang="en-US"/>
              <a:pPr>
                <a:defRPr/>
              </a:pPr>
              <a:t>‹#›</a:t>
            </a:fld>
            <a:endParaRPr lang="en-US"/>
          </a:p>
        </p:txBody>
      </p:sp>
      <p:sp>
        <p:nvSpPr>
          <p:cNvPr id="485390" name="Text Box 14"/>
          <p:cNvSpPr txBox="1">
            <a:spLocks noChangeArrowheads="1"/>
          </p:cNvSpPr>
          <p:nvPr userDrawn="1"/>
        </p:nvSpPr>
        <p:spPr bwMode="auto">
          <a:xfrm>
            <a:off x="1143000" y="0"/>
            <a:ext cx="1905000" cy="641350"/>
          </a:xfrm>
          <a:prstGeom prst="rect">
            <a:avLst/>
          </a:prstGeom>
          <a:noFill/>
          <a:ln w="12700" cap="sq">
            <a:noFill/>
            <a:miter lim="800000"/>
            <a:headEnd type="none" w="sm" len="sm"/>
            <a:tailEnd type="none" w="sm" len="sm"/>
          </a:ln>
          <a:effectLst/>
        </p:spPr>
        <p:txBody>
          <a:bodyPr>
            <a:spAutoFit/>
          </a:bodyPr>
          <a:lstStyle/>
          <a:p>
            <a:pPr eaLnBrk="1" hangingPunct="1">
              <a:spcBef>
                <a:spcPct val="50000"/>
              </a:spcBef>
              <a:defRPr/>
            </a:pPr>
            <a:endParaRPr lang="en-US" sz="3600" b="1" i="1">
              <a:solidFill>
                <a:schemeClr val="accent1"/>
              </a:solidFill>
              <a:effectLst>
                <a:outerShdw blurRad="38100" dist="38100" dir="2700000" algn="tl">
                  <a:srgbClr val="C0C0C0"/>
                </a:outerShdw>
              </a:effectLst>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870"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 id="2147483869" r:id="rId12"/>
  </p:sldLayoutIdLst>
  <p:hf sldNum="0"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1447800"/>
            <a:ext cx="8686800" cy="1462088"/>
          </a:xfrm>
        </p:spPr>
        <p:txBody>
          <a:bodyPr/>
          <a:lstStyle/>
          <a:p>
            <a:pPr algn="ctr"/>
            <a:r>
              <a:rPr lang="en-US" sz="3600" dirty="0" smtClean="0"/>
              <a:t>FY12 and FY13 Budget Development</a:t>
            </a:r>
            <a:br>
              <a:rPr lang="en-US" sz="3600" dirty="0" smtClean="0"/>
            </a:br>
            <a:r>
              <a:rPr lang="en-US" sz="3600" dirty="0" smtClean="0"/>
              <a:t>Special Board Meeting</a:t>
            </a:r>
          </a:p>
        </p:txBody>
      </p:sp>
      <p:sp>
        <p:nvSpPr>
          <p:cNvPr id="3075" name="Rectangle 3"/>
          <p:cNvSpPr>
            <a:spLocks noGrp="1" noChangeArrowheads="1"/>
          </p:cNvSpPr>
          <p:nvPr>
            <p:ph type="subTitle" idx="1"/>
          </p:nvPr>
        </p:nvSpPr>
        <p:spPr/>
        <p:txBody>
          <a:bodyPr/>
          <a:lstStyle/>
          <a:p>
            <a:r>
              <a:rPr lang="en-US" dirty="0" smtClean="0"/>
              <a:t>Alachua County</a:t>
            </a:r>
          </a:p>
          <a:p>
            <a:r>
              <a:rPr lang="en-US" dirty="0" smtClean="0"/>
              <a:t>Office of Management and Budget</a:t>
            </a:r>
          </a:p>
          <a:p>
            <a:r>
              <a:rPr lang="en-US" dirty="0" smtClean="0"/>
              <a:t>May 17, 2011</a:t>
            </a:r>
          </a:p>
        </p:txBody>
      </p:sp>
      <p:pic>
        <p:nvPicPr>
          <p:cNvPr id="3076" name="Picture 4" descr="Alachua Logo"/>
          <p:cNvPicPr>
            <a:picLocks noChangeAspect="1" noChangeArrowheads="1"/>
          </p:cNvPicPr>
          <p:nvPr/>
        </p:nvPicPr>
        <p:blipFill>
          <a:blip r:embed="rId3" cstate="print"/>
          <a:srcRect/>
          <a:stretch>
            <a:fillRect/>
          </a:stretch>
        </p:blipFill>
        <p:spPr bwMode="auto">
          <a:xfrm>
            <a:off x="7543800" y="228600"/>
            <a:ext cx="1371600" cy="1392238"/>
          </a:xfrm>
          <a:prstGeom prst="rect">
            <a:avLst/>
          </a:prstGeom>
          <a:noFill/>
          <a:ln w="9525" algn="in">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90600" y="914400"/>
            <a:ext cx="7239000" cy="685800"/>
          </a:xfrm>
        </p:spPr>
        <p:txBody>
          <a:bodyPr/>
          <a:lstStyle/>
          <a:p>
            <a:pPr algn="ctr" eaLnBrk="1" hangingPunct="1"/>
            <a:r>
              <a:rPr lang="en-US" sz="3200" dirty="0" smtClean="0"/>
              <a:t>FY12 Budget Development</a:t>
            </a:r>
            <a:br>
              <a:rPr lang="en-US" sz="3200" dirty="0" smtClean="0"/>
            </a:br>
            <a:r>
              <a:rPr lang="en-US" sz="3200" dirty="0" smtClean="0"/>
              <a:t>Legislative Session</a:t>
            </a:r>
          </a:p>
        </p:txBody>
      </p:sp>
      <p:sp>
        <p:nvSpPr>
          <p:cNvPr id="20483" name="Rectangle 3"/>
          <p:cNvSpPr>
            <a:spLocks noGrp="1" noChangeArrowheads="1"/>
          </p:cNvSpPr>
          <p:nvPr>
            <p:ph type="body" idx="1"/>
          </p:nvPr>
        </p:nvSpPr>
        <p:spPr>
          <a:xfrm>
            <a:off x="152400" y="1905000"/>
            <a:ext cx="8763000" cy="4572000"/>
          </a:xfrm>
        </p:spPr>
        <p:txBody>
          <a:bodyPr/>
          <a:lstStyle/>
          <a:p>
            <a:pPr lvl="1" eaLnBrk="1" hangingPunct="1">
              <a:defRPr/>
            </a:pPr>
            <a:r>
              <a:rPr lang="en-US" sz="3200" u="sng" dirty="0" smtClean="0"/>
              <a:t>Pension Reform Plan</a:t>
            </a:r>
          </a:p>
          <a:p>
            <a:pPr lvl="2" eaLnBrk="1" hangingPunct="1">
              <a:defRPr/>
            </a:pPr>
            <a:r>
              <a:rPr lang="en-US" sz="2800" dirty="0" smtClean="0"/>
              <a:t>Impacts State and County governments thru Florida Retirement System (FRS); also proposed to impact other local government retirement plans</a:t>
            </a:r>
          </a:p>
          <a:p>
            <a:pPr lvl="2" eaLnBrk="1" hangingPunct="1">
              <a:defRPr/>
            </a:pPr>
            <a:r>
              <a:rPr lang="en-US" sz="2800" dirty="0" smtClean="0"/>
              <a:t>FRS employer contribution rates will decrease as of July 1, 2011</a:t>
            </a:r>
          </a:p>
          <a:p>
            <a:pPr lvl="3" eaLnBrk="1" hangingPunct="1">
              <a:defRPr/>
            </a:pPr>
            <a:r>
              <a:rPr lang="en-US" sz="2400" dirty="0" smtClean="0"/>
              <a:t>Current legislation increases rates significantly beginning July 1, 2012</a:t>
            </a:r>
          </a:p>
          <a:p>
            <a:pPr lvl="2" eaLnBrk="1" hangingPunct="1">
              <a:defRPr/>
            </a:pPr>
            <a:endParaRPr lang="en-US" sz="2800" dirty="0" smtClean="0"/>
          </a:p>
          <a:p>
            <a:pPr lvl="2" eaLnBrk="1" hangingPunct="1">
              <a:defRPr/>
            </a:pPr>
            <a:endParaRPr lang="en-US" sz="2400" dirty="0" smtClean="0"/>
          </a:p>
          <a:p>
            <a:pPr lvl="3" eaLnBrk="1" hangingPunct="1">
              <a:buNone/>
              <a:defRPr/>
            </a:pPr>
            <a:endParaRPr lang="en-US" sz="2400" dirty="0" smtClean="0"/>
          </a:p>
          <a:p>
            <a:pPr lvl="2" eaLnBrk="1" hangingPunct="1">
              <a:buNone/>
              <a:defRPr/>
            </a:pPr>
            <a:endParaRPr lang="en-US" sz="2800" dirty="0" smtClean="0"/>
          </a:p>
          <a:p>
            <a:pPr lvl="1" eaLnBrk="1" hangingPunct="1">
              <a:defRPr/>
            </a:pPr>
            <a:endParaRPr lang="en-US" sz="2800" dirty="0" smtClean="0"/>
          </a:p>
        </p:txBody>
      </p:sp>
      <p:pic>
        <p:nvPicPr>
          <p:cNvPr id="7172" name="Picture 4" descr="Alachua Logo"/>
          <p:cNvPicPr>
            <a:picLocks noChangeAspect="1" noChangeArrowheads="1"/>
          </p:cNvPicPr>
          <p:nvPr/>
        </p:nvPicPr>
        <p:blipFill>
          <a:blip r:embed="rId2" cstate="print"/>
          <a:srcRect/>
          <a:stretch>
            <a:fillRect/>
          </a:stretch>
        </p:blipFill>
        <p:spPr bwMode="auto">
          <a:xfrm>
            <a:off x="8077200" y="152400"/>
            <a:ext cx="900113" cy="914400"/>
          </a:xfrm>
          <a:prstGeom prst="rect">
            <a:avLst/>
          </a:prstGeom>
          <a:noFill/>
          <a:ln w="9525" algn="in">
            <a:noFill/>
            <a:miter lim="800000"/>
            <a:headEnd/>
            <a:tailEnd/>
          </a:ln>
        </p:spPr>
      </p:pic>
      <p:sp>
        <p:nvSpPr>
          <p:cNvPr id="6" name="Slide Number Placeholder 5"/>
          <p:cNvSpPr>
            <a:spLocks noGrp="1"/>
          </p:cNvSpPr>
          <p:nvPr>
            <p:ph type="sldNum" sz="quarter" idx="12"/>
          </p:nvPr>
        </p:nvSpPr>
        <p:spPr/>
        <p:txBody>
          <a:bodyPr/>
          <a:lstStyle/>
          <a:p>
            <a:pPr>
              <a:defRPr/>
            </a:pPr>
            <a:fld id="{E5DB4545-B3DE-4472-831D-92BC93E3AA6A}" type="slidenum">
              <a:rPr lang="en-US" smtClean="0"/>
              <a:pPr>
                <a:defRPr/>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90600" y="914400"/>
            <a:ext cx="7239000" cy="685800"/>
          </a:xfrm>
        </p:spPr>
        <p:txBody>
          <a:bodyPr/>
          <a:lstStyle/>
          <a:p>
            <a:pPr algn="ctr" eaLnBrk="1" hangingPunct="1"/>
            <a:r>
              <a:rPr lang="en-US" sz="3200" dirty="0" smtClean="0"/>
              <a:t>FY12 Budget Development</a:t>
            </a:r>
            <a:br>
              <a:rPr lang="en-US" sz="3200" dirty="0" smtClean="0"/>
            </a:br>
            <a:r>
              <a:rPr lang="en-US" sz="3200" dirty="0" smtClean="0"/>
              <a:t>Legislative Session</a:t>
            </a:r>
          </a:p>
        </p:txBody>
      </p:sp>
      <p:sp>
        <p:nvSpPr>
          <p:cNvPr id="20483" name="Rectangle 3"/>
          <p:cNvSpPr>
            <a:spLocks noGrp="1" noChangeArrowheads="1"/>
          </p:cNvSpPr>
          <p:nvPr>
            <p:ph type="body" idx="1"/>
          </p:nvPr>
        </p:nvSpPr>
        <p:spPr>
          <a:xfrm>
            <a:off x="152400" y="1905000"/>
            <a:ext cx="8763000" cy="4572000"/>
          </a:xfrm>
        </p:spPr>
        <p:txBody>
          <a:bodyPr/>
          <a:lstStyle/>
          <a:p>
            <a:pPr lvl="1" eaLnBrk="1" hangingPunct="1">
              <a:defRPr/>
            </a:pPr>
            <a:r>
              <a:rPr lang="en-US" sz="3200" u="sng" dirty="0" smtClean="0"/>
              <a:t>Pension Reform Plan</a:t>
            </a:r>
          </a:p>
          <a:p>
            <a:pPr lvl="2" eaLnBrk="1" hangingPunct="1">
              <a:defRPr/>
            </a:pPr>
            <a:r>
              <a:rPr lang="en-US" sz="2800" dirty="0" smtClean="0"/>
              <a:t>FRS requires 3% employee contribution beginning July 1, 2011 </a:t>
            </a:r>
          </a:p>
          <a:p>
            <a:pPr lvl="2" eaLnBrk="1" hangingPunct="1">
              <a:defRPr/>
            </a:pPr>
            <a:r>
              <a:rPr lang="en-US" sz="2800" dirty="0" smtClean="0"/>
              <a:t>DROP program is retained with a lower interest rate on retirement earnings</a:t>
            </a:r>
          </a:p>
          <a:p>
            <a:pPr lvl="2" eaLnBrk="1" hangingPunct="1">
              <a:defRPr/>
            </a:pPr>
            <a:r>
              <a:rPr lang="en-US" sz="2800" dirty="0" smtClean="0"/>
              <a:t>Increased vesting time and retirement age for new FRS members</a:t>
            </a:r>
          </a:p>
          <a:p>
            <a:pPr lvl="2" eaLnBrk="1" hangingPunct="1">
              <a:defRPr/>
            </a:pPr>
            <a:r>
              <a:rPr lang="en-US" sz="2800" dirty="0" smtClean="0"/>
              <a:t>Eliminates cost-of-living adjustments for current FRS retirees for 5 years</a:t>
            </a:r>
          </a:p>
          <a:p>
            <a:pPr lvl="2" eaLnBrk="1" hangingPunct="1">
              <a:defRPr/>
            </a:pPr>
            <a:endParaRPr lang="en-US" sz="2800" dirty="0" smtClean="0"/>
          </a:p>
          <a:p>
            <a:pPr lvl="2" eaLnBrk="1" hangingPunct="1">
              <a:defRPr/>
            </a:pPr>
            <a:endParaRPr lang="en-US" sz="2400" dirty="0" smtClean="0"/>
          </a:p>
          <a:p>
            <a:pPr lvl="3" eaLnBrk="1" hangingPunct="1">
              <a:buNone/>
              <a:defRPr/>
            </a:pPr>
            <a:endParaRPr lang="en-US" sz="2400" dirty="0" smtClean="0"/>
          </a:p>
          <a:p>
            <a:pPr lvl="2" eaLnBrk="1" hangingPunct="1">
              <a:buNone/>
              <a:defRPr/>
            </a:pPr>
            <a:endParaRPr lang="en-US" sz="2800" dirty="0" smtClean="0"/>
          </a:p>
          <a:p>
            <a:pPr lvl="1" eaLnBrk="1" hangingPunct="1">
              <a:defRPr/>
            </a:pPr>
            <a:endParaRPr lang="en-US" sz="2800" dirty="0" smtClean="0"/>
          </a:p>
        </p:txBody>
      </p:sp>
      <p:pic>
        <p:nvPicPr>
          <p:cNvPr id="7172" name="Picture 4" descr="Alachua Logo"/>
          <p:cNvPicPr>
            <a:picLocks noChangeAspect="1" noChangeArrowheads="1"/>
          </p:cNvPicPr>
          <p:nvPr/>
        </p:nvPicPr>
        <p:blipFill>
          <a:blip r:embed="rId2" cstate="print"/>
          <a:srcRect/>
          <a:stretch>
            <a:fillRect/>
          </a:stretch>
        </p:blipFill>
        <p:spPr bwMode="auto">
          <a:xfrm>
            <a:off x="8077200" y="152400"/>
            <a:ext cx="900113" cy="914400"/>
          </a:xfrm>
          <a:prstGeom prst="rect">
            <a:avLst/>
          </a:prstGeom>
          <a:noFill/>
          <a:ln w="9525" algn="in">
            <a:noFill/>
            <a:miter lim="800000"/>
            <a:headEnd/>
            <a:tailEnd/>
          </a:ln>
        </p:spPr>
      </p:pic>
      <p:sp>
        <p:nvSpPr>
          <p:cNvPr id="6" name="Slide Number Placeholder 5"/>
          <p:cNvSpPr>
            <a:spLocks noGrp="1"/>
          </p:cNvSpPr>
          <p:nvPr>
            <p:ph type="sldNum" sz="quarter" idx="12"/>
          </p:nvPr>
        </p:nvSpPr>
        <p:spPr/>
        <p:txBody>
          <a:bodyPr/>
          <a:lstStyle/>
          <a:p>
            <a:pPr>
              <a:defRPr/>
            </a:pPr>
            <a:fld id="{E5DB4545-B3DE-4472-831D-92BC93E3AA6A}" type="slidenum">
              <a:rPr lang="en-US" smtClean="0"/>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90600" y="914400"/>
            <a:ext cx="7239000" cy="685800"/>
          </a:xfrm>
        </p:spPr>
        <p:txBody>
          <a:bodyPr/>
          <a:lstStyle/>
          <a:p>
            <a:pPr algn="ctr" eaLnBrk="1" hangingPunct="1"/>
            <a:r>
              <a:rPr lang="en-US" sz="3200" dirty="0" smtClean="0"/>
              <a:t>FY12 Budget Development</a:t>
            </a:r>
            <a:br>
              <a:rPr lang="en-US" sz="3200" dirty="0" smtClean="0"/>
            </a:br>
            <a:r>
              <a:rPr lang="en-US" sz="3200" dirty="0" smtClean="0"/>
              <a:t>Legislative Session</a:t>
            </a:r>
          </a:p>
        </p:txBody>
      </p:sp>
      <p:sp>
        <p:nvSpPr>
          <p:cNvPr id="20483" name="Rectangle 3"/>
          <p:cNvSpPr>
            <a:spLocks noGrp="1" noChangeArrowheads="1"/>
          </p:cNvSpPr>
          <p:nvPr>
            <p:ph type="body" idx="1"/>
          </p:nvPr>
        </p:nvSpPr>
        <p:spPr>
          <a:xfrm>
            <a:off x="533400" y="1905000"/>
            <a:ext cx="8382000" cy="4572000"/>
          </a:xfrm>
        </p:spPr>
        <p:txBody>
          <a:bodyPr/>
          <a:lstStyle/>
          <a:p>
            <a:pPr lvl="1" eaLnBrk="1" hangingPunct="1">
              <a:defRPr/>
            </a:pPr>
            <a:r>
              <a:rPr lang="en-US" sz="3200" u="sng" dirty="0" smtClean="0"/>
              <a:t>Pension Reform Plan</a:t>
            </a:r>
          </a:p>
          <a:p>
            <a:pPr lvl="2" eaLnBrk="1" hangingPunct="1">
              <a:defRPr/>
            </a:pPr>
            <a:r>
              <a:rPr lang="en-US" sz="2800" dirty="0" smtClean="0"/>
              <a:t>Reduced costs to local government employers can be used to offset employee costs, fund other operating expenses or could reduce resources needed</a:t>
            </a:r>
          </a:p>
          <a:p>
            <a:pPr lvl="2" eaLnBrk="1" hangingPunct="1">
              <a:buNone/>
              <a:defRPr/>
            </a:pPr>
            <a:endParaRPr lang="en-US" sz="2800" dirty="0" smtClean="0"/>
          </a:p>
          <a:p>
            <a:pPr lvl="1" eaLnBrk="1" hangingPunct="1">
              <a:defRPr/>
            </a:pPr>
            <a:endParaRPr lang="en-US" sz="2800" dirty="0" smtClean="0"/>
          </a:p>
        </p:txBody>
      </p:sp>
      <p:pic>
        <p:nvPicPr>
          <p:cNvPr id="7172" name="Picture 4" descr="Alachua Logo"/>
          <p:cNvPicPr>
            <a:picLocks noChangeAspect="1" noChangeArrowheads="1"/>
          </p:cNvPicPr>
          <p:nvPr/>
        </p:nvPicPr>
        <p:blipFill>
          <a:blip r:embed="rId2" cstate="print"/>
          <a:srcRect/>
          <a:stretch>
            <a:fillRect/>
          </a:stretch>
        </p:blipFill>
        <p:spPr bwMode="auto">
          <a:xfrm>
            <a:off x="8077200" y="152400"/>
            <a:ext cx="900113" cy="914400"/>
          </a:xfrm>
          <a:prstGeom prst="rect">
            <a:avLst/>
          </a:prstGeom>
          <a:noFill/>
          <a:ln w="9525" algn="in">
            <a:noFill/>
            <a:miter lim="800000"/>
            <a:headEnd/>
            <a:tailEnd/>
          </a:ln>
        </p:spPr>
      </p:pic>
      <p:sp>
        <p:nvSpPr>
          <p:cNvPr id="6" name="Slide Number Placeholder 5"/>
          <p:cNvSpPr>
            <a:spLocks noGrp="1"/>
          </p:cNvSpPr>
          <p:nvPr>
            <p:ph type="sldNum" sz="quarter" idx="12"/>
          </p:nvPr>
        </p:nvSpPr>
        <p:spPr/>
        <p:txBody>
          <a:bodyPr/>
          <a:lstStyle/>
          <a:p>
            <a:pPr>
              <a:defRPr/>
            </a:pPr>
            <a:fld id="{E5DB4545-B3DE-4472-831D-92BC93E3AA6A}"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90600" y="914400"/>
            <a:ext cx="7239000" cy="685800"/>
          </a:xfrm>
        </p:spPr>
        <p:txBody>
          <a:bodyPr/>
          <a:lstStyle/>
          <a:p>
            <a:pPr algn="ctr" eaLnBrk="1" hangingPunct="1"/>
            <a:r>
              <a:rPr lang="en-US" sz="3200" dirty="0" smtClean="0"/>
              <a:t>FY12 Budget Development</a:t>
            </a:r>
            <a:br>
              <a:rPr lang="en-US" sz="3200" dirty="0" smtClean="0"/>
            </a:br>
            <a:r>
              <a:rPr lang="en-US" sz="3200" dirty="0" smtClean="0"/>
              <a:t>Legislative Session</a:t>
            </a:r>
          </a:p>
        </p:txBody>
      </p:sp>
      <p:sp>
        <p:nvSpPr>
          <p:cNvPr id="20483" name="Rectangle 3"/>
          <p:cNvSpPr>
            <a:spLocks noGrp="1" noChangeArrowheads="1"/>
          </p:cNvSpPr>
          <p:nvPr>
            <p:ph type="body" idx="1"/>
          </p:nvPr>
        </p:nvSpPr>
        <p:spPr>
          <a:xfrm>
            <a:off x="533400" y="1905000"/>
            <a:ext cx="8382000" cy="4572000"/>
          </a:xfrm>
        </p:spPr>
        <p:txBody>
          <a:bodyPr/>
          <a:lstStyle/>
          <a:p>
            <a:pPr lvl="2" eaLnBrk="1" hangingPunct="1">
              <a:buNone/>
              <a:defRPr/>
            </a:pPr>
            <a:endParaRPr lang="en-US" sz="2800" dirty="0" smtClean="0"/>
          </a:p>
          <a:p>
            <a:pPr lvl="1" eaLnBrk="1" hangingPunct="1">
              <a:defRPr/>
            </a:pPr>
            <a:endParaRPr lang="en-US" sz="2800" dirty="0" smtClean="0"/>
          </a:p>
        </p:txBody>
      </p:sp>
      <p:pic>
        <p:nvPicPr>
          <p:cNvPr id="7172" name="Picture 4" descr="Alachua Logo"/>
          <p:cNvPicPr>
            <a:picLocks noChangeAspect="1" noChangeArrowheads="1"/>
          </p:cNvPicPr>
          <p:nvPr/>
        </p:nvPicPr>
        <p:blipFill>
          <a:blip r:embed="rId3" cstate="print"/>
          <a:srcRect/>
          <a:stretch>
            <a:fillRect/>
          </a:stretch>
        </p:blipFill>
        <p:spPr bwMode="auto">
          <a:xfrm>
            <a:off x="8077200" y="152400"/>
            <a:ext cx="900113" cy="914400"/>
          </a:xfrm>
          <a:prstGeom prst="rect">
            <a:avLst/>
          </a:prstGeom>
          <a:noFill/>
          <a:ln w="9525" algn="in">
            <a:noFill/>
            <a:miter lim="800000"/>
            <a:headEnd/>
            <a:tailEnd/>
          </a:ln>
        </p:spPr>
      </p:pic>
      <p:sp>
        <p:nvSpPr>
          <p:cNvPr id="6" name="Slide Number Placeholder 5"/>
          <p:cNvSpPr>
            <a:spLocks noGrp="1"/>
          </p:cNvSpPr>
          <p:nvPr>
            <p:ph type="sldNum" sz="quarter" idx="12"/>
          </p:nvPr>
        </p:nvSpPr>
        <p:spPr/>
        <p:txBody>
          <a:bodyPr/>
          <a:lstStyle/>
          <a:p>
            <a:pPr>
              <a:defRPr/>
            </a:pPr>
            <a:fld id="{E5DB4545-B3DE-4472-831D-92BC93E3AA6A}" type="slidenum">
              <a:rPr lang="en-US" smtClean="0"/>
              <a:pPr>
                <a:defRPr/>
              </a:pPr>
              <a:t>13</a:t>
            </a:fld>
            <a:endParaRPr lang="en-US"/>
          </a:p>
        </p:txBody>
      </p:sp>
      <p:graphicFrame>
        <p:nvGraphicFramePr>
          <p:cNvPr id="7" name="Object 6"/>
          <p:cNvGraphicFramePr>
            <a:graphicFrameLocks noChangeAspect="1"/>
          </p:cNvGraphicFramePr>
          <p:nvPr/>
        </p:nvGraphicFramePr>
        <p:xfrm>
          <a:off x="304800" y="2286000"/>
          <a:ext cx="8654350" cy="4114800"/>
        </p:xfrm>
        <a:graphic>
          <a:graphicData uri="http://schemas.openxmlformats.org/presentationml/2006/ole">
            <p:oleObj spid="_x0000_s1026" name="Acrobat Document" r:id="rId4" imgW="3848100" imgH="1238250" progId="AcroExch.Document.7">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1447800"/>
            <a:ext cx="8686800" cy="1462088"/>
          </a:xfrm>
        </p:spPr>
        <p:txBody>
          <a:bodyPr/>
          <a:lstStyle/>
          <a:p>
            <a:pPr algn="ctr"/>
            <a:r>
              <a:rPr lang="en-US" sz="3600" dirty="0" smtClean="0"/>
              <a:t>FY12 Budget Development</a:t>
            </a:r>
          </a:p>
        </p:txBody>
      </p:sp>
      <p:sp>
        <p:nvSpPr>
          <p:cNvPr id="3075" name="Rectangle 3"/>
          <p:cNvSpPr>
            <a:spLocks noGrp="1" noChangeArrowheads="1"/>
          </p:cNvSpPr>
          <p:nvPr>
            <p:ph type="subTitle" idx="1"/>
          </p:nvPr>
        </p:nvSpPr>
        <p:spPr/>
        <p:txBody>
          <a:bodyPr/>
          <a:lstStyle/>
          <a:p>
            <a:r>
              <a:rPr lang="en-US" dirty="0" smtClean="0"/>
              <a:t>Fiscal Outlook for Alachua County</a:t>
            </a:r>
          </a:p>
        </p:txBody>
      </p:sp>
      <p:pic>
        <p:nvPicPr>
          <p:cNvPr id="3076" name="Picture 4" descr="Alachua Logo"/>
          <p:cNvPicPr>
            <a:picLocks noChangeAspect="1" noChangeArrowheads="1"/>
          </p:cNvPicPr>
          <p:nvPr/>
        </p:nvPicPr>
        <p:blipFill>
          <a:blip r:embed="rId3" cstate="print"/>
          <a:srcRect/>
          <a:stretch>
            <a:fillRect/>
          </a:stretch>
        </p:blipFill>
        <p:spPr bwMode="auto">
          <a:xfrm>
            <a:off x="7543800" y="228600"/>
            <a:ext cx="1371600" cy="1392238"/>
          </a:xfrm>
          <a:prstGeom prst="rect">
            <a:avLst/>
          </a:prstGeom>
          <a:noFill/>
          <a:ln w="9525" algn="in">
            <a:noFill/>
            <a:miter lim="800000"/>
            <a:headEnd/>
            <a:tailEnd/>
          </a:ln>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2532" name="Picture 4" descr="Alachua Logo"/>
          <p:cNvPicPr>
            <a:picLocks noChangeAspect="1" noChangeArrowheads="1"/>
          </p:cNvPicPr>
          <p:nvPr/>
        </p:nvPicPr>
        <p:blipFill>
          <a:blip r:embed="rId2" cstate="print"/>
          <a:srcRect/>
          <a:stretch>
            <a:fillRect/>
          </a:stretch>
        </p:blipFill>
        <p:spPr bwMode="auto">
          <a:xfrm>
            <a:off x="8077200" y="152400"/>
            <a:ext cx="900113" cy="914400"/>
          </a:xfrm>
          <a:prstGeom prst="rect">
            <a:avLst/>
          </a:prstGeom>
          <a:noFill/>
          <a:ln w="9525" algn="in">
            <a:noFill/>
            <a:miter lim="800000"/>
            <a:headEnd/>
            <a:tailEnd/>
          </a:ln>
        </p:spPr>
      </p:pic>
      <p:sp>
        <p:nvSpPr>
          <p:cNvPr id="6" name="TextBox 5"/>
          <p:cNvSpPr txBox="1"/>
          <p:nvPr/>
        </p:nvSpPr>
        <p:spPr>
          <a:xfrm>
            <a:off x="7620000" y="1600200"/>
            <a:ext cx="1371600" cy="830997"/>
          </a:xfrm>
          <a:prstGeom prst="rect">
            <a:avLst/>
          </a:prstGeom>
          <a:noFill/>
          <a:ln w="19050">
            <a:solidFill>
              <a:schemeClr val="bg2"/>
            </a:solidFill>
          </a:ln>
        </p:spPr>
        <p:txBody>
          <a:bodyPr wrap="square" rtlCol="0">
            <a:spAutoFit/>
          </a:bodyPr>
          <a:lstStyle/>
          <a:p>
            <a:r>
              <a:rPr lang="en-US" sz="1200" dirty="0" smtClean="0"/>
              <a:t>Note:  Reflects changes in property tax revenue only</a:t>
            </a:r>
            <a:endParaRPr lang="en-US" sz="1200" dirty="0"/>
          </a:p>
        </p:txBody>
      </p:sp>
      <p:sp>
        <p:nvSpPr>
          <p:cNvPr id="8" name="TextBox 7"/>
          <p:cNvSpPr txBox="1"/>
          <p:nvPr/>
        </p:nvSpPr>
        <p:spPr>
          <a:xfrm>
            <a:off x="7620000" y="2743200"/>
            <a:ext cx="1371600" cy="1015663"/>
          </a:xfrm>
          <a:prstGeom prst="rect">
            <a:avLst/>
          </a:prstGeom>
          <a:noFill/>
          <a:ln w="19050">
            <a:solidFill>
              <a:schemeClr val="bg2"/>
            </a:solidFill>
          </a:ln>
        </p:spPr>
        <p:txBody>
          <a:bodyPr wrap="square" rtlCol="0">
            <a:spAutoFit/>
          </a:bodyPr>
          <a:lstStyle/>
          <a:p>
            <a:r>
              <a:rPr lang="en-US" sz="1200" dirty="0" smtClean="0"/>
              <a:t>Simple majority = new construction value + change in PCPI</a:t>
            </a:r>
            <a:endParaRPr lang="en-US" sz="1200" dirty="0"/>
          </a:p>
        </p:txBody>
      </p:sp>
      <p:sp>
        <p:nvSpPr>
          <p:cNvPr id="9" name="TextBox 8"/>
          <p:cNvSpPr txBox="1"/>
          <p:nvPr/>
        </p:nvSpPr>
        <p:spPr>
          <a:xfrm>
            <a:off x="7620000" y="3962400"/>
            <a:ext cx="1371600" cy="1015663"/>
          </a:xfrm>
          <a:prstGeom prst="rect">
            <a:avLst/>
          </a:prstGeom>
          <a:noFill/>
          <a:ln w="19050">
            <a:solidFill>
              <a:schemeClr val="bg2"/>
            </a:solidFill>
          </a:ln>
        </p:spPr>
        <p:txBody>
          <a:bodyPr wrap="square" rtlCol="0">
            <a:spAutoFit/>
          </a:bodyPr>
          <a:lstStyle/>
          <a:p>
            <a:r>
              <a:rPr lang="en-US" sz="1200" dirty="0" smtClean="0"/>
              <a:t>Rollback (up) = millage need for same amount of revenue as prior year</a:t>
            </a:r>
            <a:endParaRPr lang="en-US" sz="1200" dirty="0"/>
          </a:p>
        </p:txBody>
      </p:sp>
      <p:sp>
        <p:nvSpPr>
          <p:cNvPr id="10" name="TextBox 9"/>
          <p:cNvSpPr txBox="1"/>
          <p:nvPr/>
        </p:nvSpPr>
        <p:spPr>
          <a:xfrm>
            <a:off x="7620000" y="5257800"/>
            <a:ext cx="1371600" cy="646331"/>
          </a:xfrm>
          <a:prstGeom prst="rect">
            <a:avLst/>
          </a:prstGeom>
          <a:noFill/>
          <a:ln w="19050">
            <a:solidFill>
              <a:schemeClr val="bg2"/>
            </a:solidFill>
          </a:ln>
        </p:spPr>
        <p:txBody>
          <a:bodyPr wrap="square" rtlCol="0">
            <a:spAutoFit/>
          </a:bodyPr>
          <a:lstStyle/>
          <a:p>
            <a:r>
              <a:rPr lang="en-US" sz="1200" dirty="0" smtClean="0"/>
              <a:t>Super Majority = 10% over simple majority</a:t>
            </a:r>
            <a:endParaRPr lang="en-US" sz="1200" dirty="0"/>
          </a:p>
        </p:txBody>
      </p:sp>
      <p:sp>
        <p:nvSpPr>
          <p:cNvPr id="13" name="TextBox 12"/>
          <p:cNvSpPr txBox="1"/>
          <p:nvPr/>
        </p:nvSpPr>
        <p:spPr>
          <a:xfrm flipH="1">
            <a:off x="228600" y="6096000"/>
            <a:ext cx="6477000" cy="738664"/>
          </a:xfrm>
          <a:prstGeom prst="rect">
            <a:avLst/>
          </a:prstGeom>
          <a:noFill/>
        </p:spPr>
        <p:txBody>
          <a:bodyPr wrap="square" rtlCol="0">
            <a:spAutoFit/>
          </a:bodyPr>
          <a:lstStyle/>
          <a:p>
            <a:r>
              <a:rPr lang="en-US" sz="1400" dirty="0" smtClean="0"/>
              <a:t>Total new construction value estimate of $72,000,000 (General Fund only)</a:t>
            </a:r>
          </a:p>
          <a:p>
            <a:r>
              <a:rPr lang="en-US" sz="1400" dirty="0" smtClean="0"/>
              <a:t>Total new construction value estimate of $50,000,000 (all MSTU’s)</a:t>
            </a:r>
          </a:p>
          <a:p>
            <a:r>
              <a:rPr lang="en-US" sz="1400" dirty="0" smtClean="0"/>
              <a:t>Change in State per capita personal income growth is .55%</a:t>
            </a:r>
            <a:endParaRPr lang="en-US" sz="1400" dirty="0"/>
          </a:p>
        </p:txBody>
      </p:sp>
      <p:sp>
        <p:nvSpPr>
          <p:cNvPr id="14" name="Oval 13"/>
          <p:cNvSpPr/>
          <p:nvPr/>
        </p:nvSpPr>
        <p:spPr bwMode="auto">
          <a:xfrm>
            <a:off x="0" y="838200"/>
            <a:ext cx="1981200" cy="457200"/>
          </a:xfrm>
          <a:prstGeom prst="ellipse">
            <a:avLst/>
          </a:prstGeom>
          <a:noFill/>
          <a:ln w="317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charset="0"/>
            </a:endParaRPr>
          </a:p>
        </p:txBody>
      </p:sp>
      <p:sp>
        <p:nvSpPr>
          <p:cNvPr id="11" name="Slide Number Placeholder 10"/>
          <p:cNvSpPr>
            <a:spLocks noGrp="1"/>
          </p:cNvSpPr>
          <p:nvPr>
            <p:ph type="sldNum" sz="quarter" idx="12"/>
          </p:nvPr>
        </p:nvSpPr>
        <p:spPr/>
        <p:txBody>
          <a:bodyPr/>
          <a:lstStyle/>
          <a:p>
            <a:pPr>
              <a:defRPr/>
            </a:pPr>
            <a:fld id="{E5DB4545-B3DE-4472-831D-92BC93E3AA6A}" type="slidenum">
              <a:rPr lang="en-US" smtClean="0"/>
              <a:pPr>
                <a:defRPr/>
              </a:pPr>
              <a:t>15</a:t>
            </a:fld>
            <a:endParaRPr lang="en-US"/>
          </a:p>
        </p:txBody>
      </p:sp>
      <p:pic>
        <p:nvPicPr>
          <p:cNvPr id="2" name="Picture 2"/>
          <p:cNvPicPr>
            <a:picLocks noChangeAspect="1" noChangeArrowheads="1"/>
          </p:cNvPicPr>
          <p:nvPr/>
        </p:nvPicPr>
        <p:blipFill>
          <a:blip r:embed="rId3" cstate="print"/>
          <a:srcRect/>
          <a:stretch>
            <a:fillRect/>
          </a:stretch>
        </p:blipFill>
        <p:spPr bwMode="auto">
          <a:xfrm>
            <a:off x="152400" y="0"/>
            <a:ext cx="7086600" cy="6096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1447800"/>
            <a:ext cx="8686800" cy="1462088"/>
          </a:xfrm>
        </p:spPr>
        <p:txBody>
          <a:bodyPr/>
          <a:lstStyle/>
          <a:p>
            <a:pPr algn="ctr"/>
            <a:r>
              <a:rPr lang="en-US" sz="3600" dirty="0" smtClean="0"/>
              <a:t>FY12 Budget Development</a:t>
            </a:r>
          </a:p>
        </p:txBody>
      </p:sp>
      <p:sp>
        <p:nvSpPr>
          <p:cNvPr id="3075" name="Rectangle 3"/>
          <p:cNvSpPr>
            <a:spLocks noGrp="1" noChangeArrowheads="1"/>
          </p:cNvSpPr>
          <p:nvPr>
            <p:ph type="subTitle" idx="1"/>
          </p:nvPr>
        </p:nvSpPr>
        <p:spPr/>
        <p:txBody>
          <a:bodyPr/>
          <a:lstStyle/>
          <a:p>
            <a:r>
              <a:rPr lang="en-US" dirty="0" smtClean="0"/>
              <a:t>Budget Development Principles</a:t>
            </a:r>
          </a:p>
        </p:txBody>
      </p:sp>
      <p:pic>
        <p:nvPicPr>
          <p:cNvPr id="3076" name="Picture 4" descr="Alachua Logo"/>
          <p:cNvPicPr>
            <a:picLocks noChangeAspect="1" noChangeArrowheads="1"/>
          </p:cNvPicPr>
          <p:nvPr/>
        </p:nvPicPr>
        <p:blipFill>
          <a:blip r:embed="rId3" cstate="print"/>
          <a:srcRect/>
          <a:stretch>
            <a:fillRect/>
          </a:stretch>
        </p:blipFill>
        <p:spPr bwMode="auto">
          <a:xfrm>
            <a:off x="7543800" y="228600"/>
            <a:ext cx="1371600" cy="1392238"/>
          </a:xfrm>
          <a:prstGeom prst="rect">
            <a:avLst/>
          </a:prstGeom>
          <a:noFill/>
          <a:ln w="9525" algn="in">
            <a:noFill/>
            <a:miter lim="800000"/>
            <a:headEnd/>
            <a:tailEnd/>
          </a:ln>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90600" y="914400"/>
            <a:ext cx="7239000" cy="685800"/>
          </a:xfrm>
        </p:spPr>
        <p:txBody>
          <a:bodyPr/>
          <a:lstStyle/>
          <a:p>
            <a:pPr algn="ctr" eaLnBrk="1" hangingPunct="1"/>
            <a:r>
              <a:rPr lang="en-US" sz="3200" dirty="0" smtClean="0"/>
              <a:t>FY12 Budget Development</a:t>
            </a:r>
            <a:br>
              <a:rPr lang="en-US" sz="3200" dirty="0" smtClean="0"/>
            </a:br>
            <a:r>
              <a:rPr lang="en-US" sz="3200" dirty="0" smtClean="0"/>
              <a:t>Budget Principles</a:t>
            </a:r>
          </a:p>
        </p:txBody>
      </p:sp>
      <p:sp>
        <p:nvSpPr>
          <p:cNvPr id="20483" name="Rectangle 3"/>
          <p:cNvSpPr>
            <a:spLocks noGrp="1" noChangeArrowheads="1"/>
          </p:cNvSpPr>
          <p:nvPr>
            <p:ph type="body" idx="1"/>
          </p:nvPr>
        </p:nvSpPr>
        <p:spPr>
          <a:xfrm>
            <a:off x="533400" y="1905000"/>
            <a:ext cx="8382000" cy="4572000"/>
          </a:xfrm>
        </p:spPr>
        <p:txBody>
          <a:bodyPr/>
          <a:lstStyle/>
          <a:p>
            <a:pPr lvl="1" eaLnBrk="1" hangingPunct="1">
              <a:defRPr/>
            </a:pPr>
            <a:r>
              <a:rPr lang="en-US" sz="3200" dirty="0" smtClean="0"/>
              <a:t>FY11 Budget Development Principles - Governance</a:t>
            </a:r>
          </a:p>
          <a:p>
            <a:pPr lvl="2" eaLnBrk="1" hangingPunct="1">
              <a:defRPr/>
            </a:pPr>
            <a:r>
              <a:rPr lang="en-US" sz="2800" dirty="0" smtClean="0"/>
              <a:t>Maintain 5% reserve policy for major operating funds</a:t>
            </a:r>
          </a:p>
          <a:p>
            <a:pPr lvl="2" eaLnBrk="1" hangingPunct="1">
              <a:defRPr/>
            </a:pPr>
            <a:r>
              <a:rPr lang="en-US" sz="2800" dirty="0" smtClean="0"/>
              <a:t>Maintain General Fund budget allocation share with Constitutional Offices</a:t>
            </a:r>
          </a:p>
          <a:p>
            <a:pPr lvl="2" eaLnBrk="1" hangingPunct="1">
              <a:defRPr/>
            </a:pPr>
            <a:r>
              <a:rPr lang="en-US" sz="2800" dirty="0" smtClean="0"/>
              <a:t>Maintain current funding allocation for Law Enforcement between General Fund and MSTU</a:t>
            </a:r>
          </a:p>
          <a:p>
            <a:pPr lvl="1" eaLnBrk="1" hangingPunct="1">
              <a:defRPr/>
            </a:pPr>
            <a:endParaRPr lang="en-US" sz="2800" dirty="0" smtClean="0"/>
          </a:p>
        </p:txBody>
      </p:sp>
      <p:pic>
        <p:nvPicPr>
          <p:cNvPr id="7172" name="Picture 4" descr="Alachua Logo"/>
          <p:cNvPicPr>
            <a:picLocks noChangeAspect="1" noChangeArrowheads="1"/>
          </p:cNvPicPr>
          <p:nvPr/>
        </p:nvPicPr>
        <p:blipFill>
          <a:blip r:embed="rId2" cstate="print"/>
          <a:srcRect/>
          <a:stretch>
            <a:fillRect/>
          </a:stretch>
        </p:blipFill>
        <p:spPr bwMode="auto">
          <a:xfrm>
            <a:off x="8077200" y="152400"/>
            <a:ext cx="900113" cy="914400"/>
          </a:xfrm>
          <a:prstGeom prst="rect">
            <a:avLst/>
          </a:prstGeom>
          <a:noFill/>
          <a:ln w="9525" algn="in">
            <a:noFill/>
            <a:miter lim="800000"/>
            <a:headEnd/>
            <a:tailEnd/>
          </a:ln>
        </p:spPr>
      </p:pic>
      <p:sp>
        <p:nvSpPr>
          <p:cNvPr id="6" name="Slide Number Placeholder 5"/>
          <p:cNvSpPr>
            <a:spLocks noGrp="1"/>
          </p:cNvSpPr>
          <p:nvPr>
            <p:ph type="sldNum" sz="quarter" idx="12"/>
          </p:nvPr>
        </p:nvSpPr>
        <p:spPr/>
        <p:txBody>
          <a:bodyPr/>
          <a:lstStyle/>
          <a:p>
            <a:pPr>
              <a:defRPr/>
            </a:pPr>
            <a:fld id="{E5DB4545-B3DE-4472-831D-92BC93E3AA6A}" type="slidenum">
              <a:rPr lang="en-US" smtClean="0"/>
              <a:pPr>
                <a:defRPr/>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90600" y="914400"/>
            <a:ext cx="7239000" cy="685800"/>
          </a:xfrm>
        </p:spPr>
        <p:txBody>
          <a:bodyPr/>
          <a:lstStyle/>
          <a:p>
            <a:pPr algn="ctr" eaLnBrk="1" hangingPunct="1"/>
            <a:r>
              <a:rPr lang="en-US" sz="3200" dirty="0" smtClean="0"/>
              <a:t>FY12 Budget Development</a:t>
            </a:r>
            <a:br>
              <a:rPr lang="en-US" sz="3200" dirty="0" smtClean="0"/>
            </a:br>
            <a:r>
              <a:rPr lang="en-US" sz="3200" dirty="0" smtClean="0"/>
              <a:t>Budget Principles</a:t>
            </a:r>
          </a:p>
        </p:txBody>
      </p:sp>
      <p:sp>
        <p:nvSpPr>
          <p:cNvPr id="20483" name="Rectangle 3"/>
          <p:cNvSpPr>
            <a:spLocks noGrp="1" noChangeArrowheads="1"/>
          </p:cNvSpPr>
          <p:nvPr>
            <p:ph type="body" idx="1"/>
          </p:nvPr>
        </p:nvSpPr>
        <p:spPr>
          <a:xfrm>
            <a:off x="533400" y="1905000"/>
            <a:ext cx="8382000" cy="4572000"/>
          </a:xfrm>
        </p:spPr>
        <p:txBody>
          <a:bodyPr/>
          <a:lstStyle/>
          <a:p>
            <a:pPr lvl="1" eaLnBrk="1" hangingPunct="1">
              <a:defRPr/>
            </a:pPr>
            <a:r>
              <a:rPr lang="en-US" sz="3200" dirty="0" smtClean="0"/>
              <a:t>FY11 Budget Development Principles – Governance</a:t>
            </a:r>
          </a:p>
          <a:p>
            <a:pPr lvl="2" eaLnBrk="1" hangingPunct="1">
              <a:defRPr/>
            </a:pPr>
            <a:r>
              <a:rPr lang="en-US" sz="2800" dirty="0" smtClean="0"/>
              <a:t>One-time sources will be allocated toward reserves or one-time expenditures</a:t>
            </a:r>
          </a:p>
          <a:p>
            <a:pPr lvl="2" eaLnBrk="1" hangingPunct="1">
              <a:defRPr/>
            </a:pPr>
            <a:r>
              <a:rPr lang="en-US" sz="2800" dirty="0" smtClean="0"/>
              <a:t>Continue to present a two-year budget</a:t>
            </a:r>
          </a:p>
          <a:p>
            <a:pPr lvl="2" eaLnBrk="1" hangingPunct="1">
              <a:defRPr/>
            </a:pPr>
            <a:r>
              <a:rPr lang="en-US" sz="2800" dirty="0" smtClean="0"/>
              <a:t>Budget property tax revenue based on current and simple majority millage rates</a:t>
            </a:r>
          </a:p>
          <a:p>
            <a:pPr lvl="1" eaLnBrk="1" hangingPunct="1">
              <a:defRPr/>
            </a:pPr>
            <a:endParaRPr lang="en-US" sz="2800" dirty="0" smtClean="0"/>
          </a:p>
        </p:txBody>
      </p:sp>
      <p:pic>
        <p:nvPicPr>
          <p:cNvPr id="7172" name="Picture 4" descr="Alachua Logo"/>
          <p:cNvPicPr>
            <a:picLocks noChangeAspect="1" noChangeArrowheads="1"/>
          </p:cNvPicPr>
          <p:nvPr/>
        </p:nvPicPr>
        <p:blipFill>
          <a:blip r:embed="rId2" cstate="print"/>
          <a:srcRect/>
          <a:stretch>
            <a:fillRect/>
          </a:stretch>
        </p:blipFill>
        <p:spPr bwMode="auto">
          <a:xfrm>
            <a:off x="8077200" y="152400"/>
            <a:ext cx="900113" cy="914400"/>
          </a:xfrm>
          <a:prstGeom prst="rect">
            <a:avLst/>
          </a:prstGeom>
          <a:noFill/>
          <a:ln w="9525" algn="in">
            <a:noFill/>
            <a:miter lim="800000"/>
            <a:headEnd/>
            <a:tailEnd/>
          </a:ln>
        </p:spPr>
      </p:pic>
      <p:sp>
        <p:nvSpPr>
          <p:cNvPr id="6" name="Slide Number Placeholder 5"/>
          <p:cNvSpPr>
            <a:spLocks noGrp="1"/>
          </p:cNvSpPr>
          <p:nvPr>
            <p:ph type="sldNum" sz="quarter" idx="12"/>
          </p:nvPr>
        </p:nvSpPr>
        <p:spPr/>
        <p:txBody>
          <a:bodyPr/>
          <a:lstStyle/>
          <a:p>
            <a:pPr>
              <a:defRPr/>
            </a:pPr>
            <a:fld id="{E5DB4545-B3DE-4472-831D-92BC93E3AA6A}" type="slidenum">
              <a:rPr lang="en-US" smtClean="0"/>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1447800"/>
            <a:ext cx="8686800" cy="1462088"/>
          </a:xfrm>
        </p:spPr>
        <p:txBody>
          <a:bodyPr/>
          <a:lstStyle/>
          <a:p>
            <a:pPr algn="ctr"/>
            <a:r>
              <a:rPr lang="en-US" sz="3600" dirty="0" smtClean="0"/>
              <a:t>FY12 Budget Development</a:t>
            </a:r>
          </a:p>
        </p:txBody>
      </p:sp>
      <p:sp>
        <p:nvSpPr>
          <p:cNvPr id="3075" name="Rectangle 3"/>
          <p:cNvSpPr>
            <a:spLocks noGrp="1" noChangeArrowheads="1"/>
          </p:cNvSpPr>
          <p:nvPr>
            <p:ph type="subTitle" idx="1"/>
          </p:nvPr>
        </p:nvSpPr>
        <p:spPr/>
        <p:txBody>
          <a:bodyPr/>
          <a:lstStyle/>
          <a:p>
            <a:r>
              <a:rPr lang="en-US" dirty="0" smtClean="0"/>
              <a:t>Discussion, Comments, Questions</a:t>
            </a:r>
          </a:p>
        </p:txBody>
      </p:sp>
      <p:pic>
        <p:nvPicPr>
          <p:cNvPr id="3076" name="Picture 4" descr="Alachua Logo"/>
          <p:cNvPicPr>
            <a:picLocks noChangeAspect="1" noChangeArrowheads="1"/>
          </p:cNvPicPr>
          <p:nvPr/>
        </p:nvPicPr>
        <p:blipFill>
          <a:blip r:embed="rId3" cstate="print"/>
          <a:srcRect/>
          <a:stretch>
            <a:fillRect/>
          </a:stretch>
        </p:blipFill>
        <p:spPr bwMode="auto">
          <a:xfrm>
            <a:off x="7543800" y="228600"/>
            <a:ext cx="1371600" cy="1392238"/>
          </a:xfrm>
          <a:prstGeom prst="rect">
            <a:avLst/>
          </a:prstGeom>
          <a:noFill/>
          <a:ln w="9525" algn="in">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1447800"/>
            <a:ext cx="8686800" cy="1462088"/>
          </a:xfrm>
        </p:spPr>
        <p:txBody>
          <a:bodyPr/>
          <a:lstStyle/>
          <a:p>
            <a:pPr algn="ctr"/>
            <a:r>
              <a:rPr lang="en-US" sz="3600" dirty="0" smtClean="0"/>
              <a:t>FY12 Budget Development</a:t>
            </a:r>
          </a:p>
        </p:txBody>
      </p:sp>
      <p:sp>
        <p:nvSpPr>
          <p:cNvPr id="3075" name="Rectangle 3"/>
          <p:cNvSpPr>
            <a:spLocks noGrp="1" noChangeArrowheads="1"/>
          </p:cNvSpPr>
          <p:nvPr>
            <p:ph type="subTitle" idx="1"/>
          </p:nvPr>
        </p:nvSpPr>
        <p:spPr/>
        <p:txBody>
          <a:bodyPr/>
          <a:lstStyle/>
          <a:p>
            <a:r>
              <a:rPr lang="en-US" dirty="0" smtClean="0"/>
              <a:t>Fiscal Updates</a:t>
            </a:r>
          </a:p>
        </p:txBody>
      </p:sp>
      <p:pic>
        <p:nvPicPr>
          <p:cNvPr id="3076" name="Picture 4" descr="Alachua Logo"/>
          <p:cNvPicPr>
            <a:picLocks noChangeAspect="1" noChangeArrowheads="1"/>
          </p:cNvPicPr>
          <p:nvPr/>
        </p:nvPicPr>
        <p:blipFill>
          <a:blip r:embed="rId3" cstate="print"/>
          <a:srcRect/>
          <a:stretch>
            <a:fillRect/>
          </a:stretch>
        </p:blipFill>
        <p:spPr bwMode="auto">
          <a:xfrm>
            <a:off x="7543800" y="228600"/>
            <a:ext cx="1371600" cy="1392238"/>
          </a:xfrm>
          <a:prstGeom prst="rect">
            <a:avLst/>
          </a:prstGeom>
          <a:noFill/>
          <a:ln w="9525" algn="in">
            <a:noFill/>
            <a:miter lim="800000"/>
            <a:headEnd/>
            <a:tailEnd/>
          </a:ln>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noChangeArrowheads="1"/>
          </p:cNvSpPr>
          <p:nvPr>
            <p:ph type="ctrTitle"/>
          </p:nvPr>
        </p:nvSpPr>
        <p:spPr>
          <a:xfrm>
            <a:off x="1143000" y="1676400"/>
            <a:ext cx="7620000" cy="1462088"/>
          </a:xfrm>
        </p:spPr>
        <p:txBody>
          <a:bodyPr/>
          <a:lstStyle/>
          <a:p>
            <a:pPr algn="ctr" eaLnBrk="1" hangingPunct="1"/>
            <a:r>
              <a:rPr lang="en-US" sz="3600" dirty="0" smtClean="0"/>
              <a:t>FY12 and FY13 Budget Development</a:t>
            </a:r>
          </a:p>
        </p:txBody>
      </p:sp>
      <p:sp>
        <p:nvSpPr>
          <p:cNvPr id="22531" name="Rectangle 5"/>
          <p:cNvSpPr>
            <a:spLocks noGrp="1" noChangeArrowheads="1"/>
          </p:cNvSpPr>
          <p:nvPr>
            <p:ph type="subTitle" idx="1"/>
          </p:nvPr>
        </p:nvSpPr>
        <p:spPr/>
        <p:txBody>
          <a:bodyPr/>
          <a:lstStyle/>
          <a:p>
            <a:pPr eaLnBrk="1" hangingPunct="1"/>
            <a:r>
              <a:rPr lang="en-US" dirty="0" smtClean="0"/>
              <a:t>May 17, 2011</a:t>
            </a:r>
          </a:p>
          <a:p>
            <a:pPr eaLnBrk="1" hangingPunct="1"/>
            <a:endParaRPr lang="en-US" dirty="0" smtClean="0"/>
          </a:p>
        </p:txBody>
      </p:sp>
      <p:pic>
        <p:nvPicPr>
          <p:cNvPr id="22532" name="Picture 6" descr="Alachua Logo"/>
          <p:cNvPicPr>
            <a:picLocks noChangeAspect="1" noChangeArrowheads="1"/>
          </p:cNvPicPr>
          <p:nvPr/>
        </p:nvPicPr>
        <p:blipFill>
          <a:blip r:embed="rId3" cstate="print"/>
          <a:srcRect/>
          <a:stretch>
            <a:fillRect/>
          </a:stretch>
        </p:blipFill>
        <p:spPr bwMode="auto">
          <a:xfrm>
            <a:off x="8001000" y="152400"/>
            <a:ext cx="900113" cy="914400"/>
          </a:xfrm>
          <a:prstGeom prst="rect">
            <a:avLst/>
          </a:prstGeom>
          <a:noFill/>
          <a:ln w="9525" algn="in">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1447800"/>
            <a:ext cx="8686800" cy="1462088"/>
          </a:xfrm>
        </p:spPr>
        <p:txBody>
          <a:bodyPr/>
          <a:lstStyle/>
          <a:p>
            <a:pPr algn="ctr"/>
            <a:r>
              <a:rPr lang="en-US" sz="3600" dirty="0" smtClean="0"/>
              <a:t>FY12 Budget Development</a:t>
            </a:r>
          </a:p>
        </p:txBody>
      </p:sp>
      <p:sp>
        <p:nvSpPr>
          <p:cNvPr id="3075" name="Rectangle 3"/>
          <p:cNvSpPr>
            <a:spLocks noGrp="1" noChangeArrowheads="1"/>
          </p:cNvSpPr>
          <p:nvPr>
            <p:ph type="subTitle" idx="1"/>
          </p:nvPr>
        </p:nvSpPr>
        <p:spPr/>
        <p:txBody>
          <a:bodyPr/>
          <a:lstStyle/>
          <a:p>
            <a:r>
              <a:rPr lang="en-US" dirty="0" smtClean="0"/>
              <a:t>Budget Meeting Calendar Review</a:t>
            </a:r>
          </a:p>
        </p:txBody>
      </p:sp>
      <p:pic>
        <p:nvPicPr>
          <p:cNvPr id="3076" name="Picture 4" descr="Alachua Logo"/>
          <p:cNvPicPr>
            <a:picLocks noChangeAspect="1" noChangeArrowheads="1"/>
          </p:cNvPicPr>
          <p:nvPr/>
        </p:nvPicPr>
        <p:blipFill>
          <a:blip r:embed="rId3" cstate="print"/>
          <a:srcRect/>
          <a:stretch>
            <a:fillRect/>
          </a:stretch>
        </p:blipFill>
        <p:spPr bwMode="auto">
          <a:xfrm>
            <a:off x="7543800" y="228600"/>
            <a:ext cx="1371600" cy="1392238"/>
          </a:xfrm>
          <a:prstGeom prst="rect">
            <a:avLst/>
          </a:prstGeom>
          <a:noFill/>
          <a:ln w="9525" algn="in">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90600" y="914400"/>
            <a:ext cx="7543800" cy="685800"/>
          </a:xfrm>
        </p:spPr>
        <p:txBody>
          <a:bodyPr/>
          <a:lstStyle/>
          <a:p>
            <a:pPr algn="ctr" eaLnBrk="1" hangingPunct="1"/>
            <a:r>
              <a:rPr lang="en-US" sz="3200" dirty="0" smtClean="0"/>
              <a:t>FY12 Budget Development</a:t>
            </a:r>
            <a:br>
              <a:rPr lang="en-US" sz="3200" dirty="0" smtClean="0"/>
            </a:br>
            <a:r>
              <a:rPr lang="en-US" sz="3200" dirty="0" smtClean="0"/>
              <a:t>Calendar Review</a:t>
            </a:r>
          </a:p>
        </p:txBody>
      </p:sp>
      <p:sp>
        <p:nvSpPr>
          <p:cNvPr id="20483" name="Rectangle 3"/>
          <p:cNvSpPr>
            <a:spLocks noGrp="1" noChangeArrowheads="1"/>
          </p:cNvSpPr>
          <p:nvPr>
            <p:ph type="body" idx="1"/>
          </p:nvPr>
        </p:nvSpPr>
        <p:spPr>
          <a:xfrm>
            <a:off x="152400" y="1905000"/>
            <a:ext cx="8458200" cy="4572000"/>
          </a:xfrm>
        </p:spPr>
        <p:txBody>
          <a:bodyPr/>
          <a:lstStyle/>
          <a:p>
            <a:pPr lvl="1" eaLnBrk="1" hangingPunct="1">
              <a:defRPr/>
            </a:pPr>
            <a:r>
              <a:rPr lang="en-US" sz="3200" dirty="0" smtClean="0"/>
              <a:t>FY12 Budget Development Calendar</a:t>
            </a:r>
          </a:p>
          <a:p>
            <a:pPr lvl="2" eaLnBrk="1" hangingPunct="1">
              <a:defRPr/>
            </a:pPr>
            <a:r>
              <a:rPr lang="en-US" sz="2800" dirty="0" smtClean="0"/>
              <a:t>Budget development calendar has been approved and posted to the internet</a:t>
            </a:r>
          </a:p>
          <a:p>
            <a:pPr lvl="2" eaLnBrk="1" hangingPunct="1">
              <a:defRPr/>
            </a:pPr>
            <a:r>
              <a:rPr lang="en-US" sz="2800" dirty="0" smtClean="0"/>
              <a:t>Special Board meetings March thru June</a:t>
            </a:r>
            <a:endParaRPr lang="en-US" sz="2400" dirty="0" smtClean="0"/>
          </a:p>
          <a:p>
            <a:pPr lvl="3" eaLnBrk="1" hangingPunct="1">
              <a:defRPr/>
            </a:pPr>
            <a:r>
              <a:rPr lang="en-US" sz="2400" dirty="0" smtClean="0"/>
              <a:t>Next budget meeting is May 26 and will include an overview from the Information Technology Services and Administrative Services Departments as well as from the County Attorney and the County Manager.  There will also be a discussion on the proposed FY12 thru FY16 CIP.</a:t>
            </a:r>
          </a:p>
          <a:p>
            <a:pPr lvl="2" eaLnBrk="1" hangingPunct="1">
              <a:defRPr/>
            </a:pPr>
            <a:endParaRPr lang="en-US" sz="2400" dirty="0" smtClean="0"/>
          </a:p>
        </p:txBody>
      </p:sp>
      <p:pic>
        <p:nvPicPr>
          <p:cNvPr id="7172" name="Picture 4" descr="Alachua Logo"/>
          <p:cNvPicPr>
            <a:picLocks noChangeAspect="1" noChangeArrowheads="1"/>
          </p:cNvPicPr>
          <p:nvPr/>
        </p:nvPicPr>
        <p:blipFill>
          <a:blip r:embed="rId3" cstate="print"/>
          <a:srcRect/>
          <a:stretch>
            <a:fillRect/>
          </a:stretch>
        </p:blipFill>
        <p:spPr bwMode="auto">
          <a:xfrm>
            <a:off x="8077200" y="152400"/>
            <a:ext cx="900113" cy="914400"/>
          </a:xfrm>
          <a:prstGeom prst="rect">
            <a:avLst/>
          </a:prstGeom>
          <a:noFill/>
          <a:ln w="9525" algn="in">
            <a:noFill/>
            <a:miter lim="800000"/>
            <a:headEnd/>
            <a:tailEnd/>
          </a:ln>
        </p:spPr>
      </p:pic>
      <p:sp>
        <p:nvSpPr>
          <p:cNvPr id="6" name="Slide Number Placeholder 5"/>
          <p:cNvSpPr>
            <a:spLocks noGrp="1"/>
          </p:cNvSpPr>
          <p:nvPr>
            <p:ph type="sldNum" sz="quarter" idx="12"/>
          </p:nvPr>
        </p:nvSpPr>
        <p:spPr/>
        <p:txBody>
          <a:bodyPr/>
          <a:lstStyle/>
          <a:p>
            <a:pPr>
              <a:defRPr/>
            </a:pPr>
            <a:fld id="{E5DB4545-B3DE-4472-831D-92BC93E3AA6A}"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90600" y="914400"/>
            <a:ext cx="7543800" cy="685800"/>
          </a:xfrm>
        </p:spPr>
        <p:txBody>
          <a:bodyPr/>
          <a:lstStyle/>
          <a:p>
            <a:pPr algn="ctr" eaLnBrk="1" hangingPunct="1"/>
            <a:r>
              <a:rPr lang="en-US" sz="3200" dirty="0" smtClean="0"/>
              <a:t>FY12 Budget Development</a:t>
            </a:r>
            <a:br>
              <a:rPr lang="en-US" sz="3200" dirty="0" smtClean="0"/>
            </a:br>
            <a:r>
              <a:rPr lang="en-US" sz="3200" dirty="0" smtClean="0"/>
              <a:t>Calendar Review</a:t>
            </a:r>
          </a:p>
        </p:txBody>
      </p:sp>
      <p:sp>
        <p:nvSpPr>
          <p:cNvPr id="20483" name="Rectangle 3"/>
          <p:cNvSpPr>
            <a:spLocks noGrp="1" noChangeArrowheads="1"/>
          </p:cNvSpPr>
          <p:nvPr>
            <p:ph type="body" idx="1"/>
          </p:nvPr>
        </p:nvSpPr>
        <p:spPr>
          <a:xfrm>
            <a:off x="152400" y="1905000"/>
            <a:ext cx="8763000" cy="4572000"/>
          </a:xfrm>
        </p:spPr>
        <p:txBody>
          <a:bodyPr/>
          <a:lstStyle/>
          <a:p>
            <a:pPr lvl="1" eaLnBrk="1" hangingPunct="1">
              <a:defRPr/>
            </a:pPr>
            <a:r>
              <a:rPr lang="en-US" sz="3200" dirty="0" smtClean="0"/>
              <a:t>FY12 Budget Development Calendar</a:t>
            </a:r>
          </a:p>
          <a:p>
            <a:pPr lvl="2" eaLnBrk="1" hangingPunct="1">
              <a:defRPr/>
            </a:pPr>
            <a:r>
              <a:rPr lang="en-US" sz="2800" dirty="0" smtClean="0"/>
              <a:t>Tentative Budget presentation scheduled for July 7</a:t>
            </a:r>
          </a:p>
          <a:p>
            <a:pPr lvl="3" eaLnBrk="1" hangingPunct="1">
              <a:defRPr/>
            </a:pPr>
            <a:r>
              <a:rPr lang="en-US" sz="2400" dirty="0" smtClean="0"/>
              <a:t>Set proposed millage rates at regular Board meeting on July 12 </a:t>
            </a:r>
          </a:p>
          <a:p>
            <a:pPr lvl="2" eaLnBrk="1" hangingPunct="1">
              <a:defRPr/>
            </a:pPr>
            <a:r>
              <a:rPr lang="en-US" sz="2800" dirty="0" smtClean="0"/>
              <a:t>Special Board meetings August and September</a:t>
            </a:r>
          </a:p>
          <a:p>
            <a:pPr lvl="2" eaLnBrk="1" hangingPunct="1">
              <a:defRPr/>
            </a:pPr>
            <a:r>
              <a:rPr lang="en-US" sz="2800" dirty="0" smtClean="0"/>
              <a:t>Public Hearings (TRIM) in September on regular Board meeting dates</a:t>
            </a:r>
          </a:p>
          <a:p>
            <a:pPr lvl="3" eaLnBrk="1" hangingPunct="1">
              <a:defRPr/>
            </a:pPr>
            <a:r>
              <a:rPr lang="en-US" sz="2400" dirty="0" smtClean="0"/>
              <a:t>September 13 and 27 will also adopt policies, CIP and Fee Schedule</a:t>
            </a:r>
          </a:p>
        </p:txBody>
      </p:sp>
      <p:pic>
        <p:nvPicPr>
          <p:cNvPr id="7172" name="Picture 4" descr="Alachua Logo"/>
          <p:cNvPicPr>
            <a:picLocks noChangeAspect="1" noChangeArrowheads="1"/>
          </p:cNvPicPr>
          <p:nvPr/>
        </p:nvPicPr>
        <p:blipFill>
          <a:blip r:embed="rId3" cstate="print"/>
          <a:srcRect/>
          <a:stretch>
            <a:fillRect/>
          </a:stretch>
        </p:blipFill>
        <p:spPr bwMode="auto">
          <a:xfrm>
            <a:off x="8077200" y="152400"/>
            <a:ext cx="900113" cy="914400"/>
          </a:xfrm>
          <a:prstGeom prst="rect">
            <a:avLst/>
          </a:prstGeom>
          <a:noFill/>
          <a:ln w="9525" algn="in">
            <a:noFill/>
            <a:miter lim="800000"/>
            <a:headEnd/>
            <a:tailEnd/>
          </a:ln>
        </p:spPr>
      </p:pic>
      <p:sp>
        <p:nvSpPr>
          <p:cNvPr id="6" name="Slide Number Placeholder 5"/>
          <p:cNvSpPr>
            <a:spLocks noGrp="1"/>
          </p:cNvSpPr>
          <p:nvPr>
            <p:ph type="sldNum" sz="quarter" idx="12"/>
          </p:nvPr>
        </p:nvSpPr>
        <p:spPr/>
        <p:txBody>
          <a:bodyPr/>
          <a:lstStyle/>
          <a:p>
            <a:pPr>
              <a:defRPr/>
            </a:pPr>
            <a:fld id="{E5DB4545-B3DE-4472-831D-92BC93E3AA6A}" type="slidenum">
              <a:rPr lang="en-US" smtClean="0"/>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1447800"/>
            <a:ext cx="8686800" cy="1462088"/>
          </a:xfrm>
        </p:spPr>
        <p:txBody>
          <a:bodyPr/>
          <a:lstStyle/>
          <a:p>
            <a:pPr algn="ctr"/>
            <a:r>
              <a:rPr lang="en-US" sz="3600" dirty="0" smtClean="0"/>
              <a:t>FY12 Budget Development</a:t>
            </a:r>
          </a:p>
        </p:txBody>
      </p:sp>
      <p:sp>
        <p:nvSpPr>
          <p:cNvPr id="3075" name="Rectangle 3"/>
          <p:cNvSpPr>
            <a:spLocks noGrp="1" noChangeArrowheads="1"/>
          </p:cNvSpPr>
          <p:nvPr>
            <p:ph type="subTitle" idx="1"/>
          </p:nvPr>
        </p:nvSpPr>
        <p:spPr/>
        <p:txBody>
          <a:bodyPr/>
          <a:lstStyle/>
          <a:p>
            <a:r>
              <a:rPr lang="en-US" dirty="0" smtClean="0"/>
              <a:t>2011 State Legislative Session</a:t>
            </a:r>
          </a:p>
        </p:txBody>
      </p:sp>
      <p:pic>
        <p:nvPicPr>
          <p:cNvPr id="3076" name="Picture 4" descr="Alachua Logo"/>
          <p:cNvPicPr>
            <a:picLocks noChangeAspect="1" noChangeArrowheads="1"/>
          </p:cNvPicPr>
          <p:nvPr/>
        </p:nvPicPr>
        <p:blipFill>
          <a:blip r:embed="rId3" cstate="print"/>
          <a:srcRect/>
          <a:stretch>
            <a:fillRect/>
          </a:stretch>
        </p:blipFill>
        <p:spPr bwMode="auto">
          <a:xfrm>
            <a:off x="7543800" y="228600"/>
            <a:ext cx="1371600" cy="1392238"/>
          </a:xfrm>
          <a:prstGeom prst="rect">
            <a:avLst/>
          </a:prstGeom>
          <a:noFill/>
          <a:ln w="9525" algn="in">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90600" y="914400"/>
            <a:ext cx="7239000" cy="685800"/>
          </a:xfrm>
        </p:spPr>
        <p:txBody>
          <a:bodyPr/>
          <a:lstStyle/>
          <a:p>
            <a:pPr algn="ctr" eaLnBrk="1" hangingPunct="1"/>
            <a:r>
              <a:rPr lang="en-US" sz="3200" dirty="0" smtClean="0"/>
              <a:t>FY12 Budget Development</a:t>
            </a:r>
            <a:br>
              <a:rPr lang="en-US" sz="3200" dirty="0" smtClean="0"/>
            </a:br>
            <a:r>
              <a:rPr lang="en-US" sz="3200" dirty="0" smtClean="0"/>
              <a:t>Legislative Session</a:t>
            </a:r>
          </a:p>
        </p:txBody>
      </p:sp>
      <p:sp>
        <p:nvSpPr>
          <p:cNvPr id="20483" name="Rectangle 3"/>
          <p:cNvSpPr>
            <a:spLocks noGrp="1" noChangeArrowheads="1"/>
          </p:cNvSpPr>
          <p:nvPr>
            <p:ph type="body" idx="1"/>
          </p:nvPr>
        </p:nvSpPr>
        <p:spPr>
          <a:xfrm>
            <a:off x="533400" y="1905000"/>
            <a:ext cx="8153400" cy="4572000"/>
          </a:xfrm>
        </p:spPr>
        <p:txBody>
          <a:bodyPr/>
          <a:lstStyle/>
          <a:p>
            <a:pPr lvl="1" eaLnBrk="1" hangingPunct="1">
              <a:defRPr/>
            </a:pPr>
            <a:r>
              <a:rPr lang="en-US" sz="3200" dirty="0" smtClean="0"/>
              <a:t>State budget is almost $</a:t>
            </a:r>
            <a:r>
              <a:rPr lang="en-US" sz="3200" dirty="0" smtClean="0"/>
              <a:t>70 billion </a:t>
            </a:r>
            <a:r>
              <a:rPr lang="en-US" sz="3200" dirty="0" smtClean="0"/>
              <a:t>budget</a:t>
            </a:r>
          </a:p>
          <a:p>
            <a:pPr lvl="2" eaLnBrk="1" hangingPunct="1">
              <a:defRPr/>
            </a:pPr>
            <a:r>
              <a:rPr lang="en-US" sz="2800" dirty="0" smtClean="0"/>
              <a:t>$3.8 million reduction includes the elimination of some </a:t>
            </a:r>
            <a:r>
              <a:rPr lang="en-US" sz="2800" u="sng" dirty="0" smtClean="0"/>
              <a:t>trust funds</a:t>
            </a:r>
            <a:r>
              <a:rPr lang="en-US" sz="2800" dirty="0" smtClean="0"/>
              <a:t> and reductions to State </a:t>
            </a:r>
            <a:r>
              <a:rPr lang="en-US" sz="2800" u="sng" dirty="0" smtClean="0"/>
              <a:t>health departments</a:t>
            </a:r>
          </a:p>
          <a:p>
            <a:pPr lvl="2" eaLnBrk="1" hangingPunct="1">
              <a:defRPr/>
            </a:pPr>
            <a:r>
              <a:rPr lang="en-US" sz="2800" dirty="0" smtClean="0"/>
              <a:t>Property tax reduction comes thru reductions to water management districts</a:t>
            </a:r>
          </a:p>
          <a:p>
            <a:pPr lvl="1" eaLnBrk="1" hangingPunct="1">
              <a:defRPr/>
            </a:pPr>
            <a:r>
              <a:rPr lang="en-US" sz="3200" dirty="0" smtClean="0"/>
              <a:t>Governor has</a:t>
            </a:r>
            <a:r>
              <a:rPr lang="en-US" sz="2800" dirty="0" smtClean="0"/>
              <a:t> </a:t>
            </a:r>
            <a:r>
              <a:rPr lang="en-US" sz="3200" dirty="0" smtClean="0"/>
              <a:t>45 days to sign or veto legislation</a:t>
            </a:r>
            <a:endParaRPr lang="en-US" sz="2800" dirty="0" smtClean="0"/>
          </a:p>
          <a:p>
            <a:pPr lvl="1" eaLnBrk="1" hangingPunct="1">
              <a:defRPr/>
            </a:pPr>
            <a:endParaRPr lang="en-US" sz="3200" dirty="0" smtClean="0"/>
          </a:p>
          <a:p>
            <a:pPr lvl="1" eaLnBrk="1" hangingPunct="1">
              <a:defRPr/>
            </a:pPr>
            <a:endParaRPr lang="en-US" sz="2800" dirty="0" smtClean="0"/>
          </a:p>
        </p:txBody>
      </p:sp>
      <p:pic>
        <p:nvPicPr>
          <p:cNvPr id="7172" name="Picture 4" descr="Alachua Logo"/>
          <p:cNvPicPr>
            <a:picLocks noChangeAspect="1" noChangeArrowheads="1"/>
          </p:cNvPicPr>
          <p:nvPr/>
        </p:nvPicPr>
        <p:blipFill>
          <a:blip r:embed="rId2" cstate="print"/>
          <a:srcRect/>
          <a:stretch>
            <a:fillRect/>
          </a:stretch>
        </p:blipFill>
        <p:spPr bwMode="auto">
          <a:xfrm>
            <a:off x="8077200" y="152400"/>
            <a:ext cx="900113" cy="914400"/>
          </a:xfrm>
          <a:prstGeom prst="rect">
            <a:avLst/>
          </a:prstGeom>
          <a:noFill/>
          <a:ln w="9525" algn="in">
            <a:noFill/>
            <a:miter lim="800000"/>
            <a:headEnd/>
            <a:tailEnd/>
          </a:ln>
        </p:spPr>
      </p:pic>
      <p:sp>
        <p:nvSpPr>
          <p:cNvPr id="6" name="Slide Number Placeholder 5"/>
          <p:cNvSpPr>
            <a:spLocks noGrp="1"/>
          </p:cNvSpPr>
          <p:nvPr>
            <p:ph type="sldNum" sz="quarter" idx="12"/>
          </p:nvPr>
        </p:nvSpPr>
        <p:spPr/>
        <p:txBody>
          <a:bodyPr/>
          <a:lstStyle/>
          <a:p>
            <a:pPr>
              <a:defRPr/>
            </a:pPr>
            <a:fld id="{E5DB4545-B3DE-4472-831D-92BC93E3AA6A}" type="slidenum">
              <a:rPr lang="en-US" smtClean="0"/>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90600" y="914400"/>
            <a:ext cx="7239000" cy="685800"/>
          </a:xfrm>
        </p:spPr>
        <p:txBody>
          <a:bodyPr/>
          <a:lstStyle/>
          <a:p>
            <a:pPr algn="ctr" eaLnBrk="1" hangingPunct="1"/>
            <a:r>
              <a:rPr lang="en-US" sz="3200" dirty="0" smtClean="0"/>
              <a:t>FY12 Budget Development</a:t>
            </a:r>
            <a:br>
              <a:rPr lang="en-US" sz="3200" dirty="0" smtClean="0"/>
            </a:br>
            <a:r>
              <a:rPr lang="en-US" sz="3200" dirty="0" smtClean="0"/>
              <a:t>Legislative Session</a:t>
            </a:r>
          </a:p>
        </p:txBody>
      </p:sp>
      <p:sp>
        <p:nvSpPr>
          <p:cNvPr id="20483" name="Rectangle 3"/>
          <p:cNvSpPr>
            <a:spLocks noGrp="1" noChangeArrowheads="1"/>
          </p:cNvSpPr>
          <p:nvPr>
            <p:ph type="body" idx="1"/>
          </p:nvPr>
        </p:nvSpPr>
        <p:spPr>
          <a:xfrm>
            <a:off x="533400" y="1905000"/>
            <a:ext cx="8153400" cy="4572000"/>
          </a:xfrm>
        </p:spPr>
        <p:txBody>
          <a:bodyPr/>
          <a:lstStyle/>
          <a:p>
            <a:pPr lvl="1" eaLnBrk="1" hangingPunct="1">
              <a:defRPr/>
            </a:pPr>
            <a:r>
              <a:rPr lang="en-US" sz="3200" u="sng" dirty="0" smtClean="0"/>
              <a:t>State Revenue and Expenditure Caps</a:t>
            </a:r>
            <a:r>
              <a:rPr lang="en-US" sz="3200" dirty="0" smtClean="0"/>
              <a:t> (TABOR like)</a:t>
            </a:r>
          </a:p>
          <a:p>
            <a:pPr lvl="2" eaLnBrk="1" hangingPunct="1">
              <a:defRPr/>
            </a:pPr>
            <a:r>
              <a:rPr lang="en-US" sz="2800" dirty="0" smtClean="0"/>
              <a:t>An amendment to the State Constitution</a:t>
            </a:r>
          </a:p>
          <a:p>
            <a:pPr lvl="2" eaLnBrk="1" hangingPunct="1">
              <a:defRPr/>
            </a:pPr>
            <a:r>
              <a:rPr lang="en-US" sz="2800" dirty="0" smtClean="0"/>
              <a:t>Requires 60 percent voter approval at the 2012 general election.</a:t>
            </a:r>
          </a:p>
          <a:p>
            <a:pPr lvl="2" eaLnBrk="1" hangingPunct="1">
              <a:defRPr/>
            </a:pPr>
            <a:r>
              <a:rPr lang="en-US" sz="2800" smtClean="0"/>
              <a:t>Legislation </a:t>
            </a:r>
            <a:r>
              <a:rPr lang="en-US" sz="2800" dirty="0" smtClean="0"/>
              <a:t>does not include specific language to directly impact county government revenues or expenditures</a:t>
            </a:r>
          </a:p>
          <a:p>
            <a:pPr lvl="1" eaLnBrk="1" hangingPunct="1">
              <a:defRPr/>
            </a:pPr>
            <a:endParaRPr lang="en-US" sz="2800" dirty="0" smtClean="0"/>
          </a:p>
        </p:txBody>
      </p:sp>
      <p:pic>
        <p:nvPicPr>
          <p:cNvPr id="7172" name="Picture 4" descr="Alachua Logo"/>
          <p:cNvPicPr>
            <a:picLocks noChangeAspect="1" noChangeArrowheads="1"/>
          </p:cNvPicPr>
          <p:nvPr/>
        </p:nvPicPr>
        <p:blipFill>
          <a:blip r:embed="rId2" cstate="print"/>
          <a:srcRect/>
          <a:stretch>
            <a:fillRect/>
          </a:stretch>
        </p:blipFill>
        <p:spPr bwMode="auto">
          <a:xfrm>
            <a:off x="8077200" y="152400"/>
            <a:ext cx="900113" cy="914400"/>
          </a:xfrm>
          <a:prstGeom prst="rect">
            <a:avLst/>
          </a:prstGeom>
          <a:noFill/>
          <a:ln w="9525" algn="in">
            <a:noFill/>
            <a:miter lim="800000"/>
            <a:headEnd/>
            <a:tailEnd/>
          </a:ln>
        </p:spPr>
      </p:pic>
      <p:sp>
        <p:nvSpPr>
          <p:cNvPr id="6" name="Slide Number Placeholder 5"/>
          <p:cNvSpPr>
            <a:spLocks noGrp="1"/>
          </p:cNvSpPr>
          <p:nvPr>
            <p:ph type="sldNum" sz="quarter" idx="12"/>
          </p:nvPr>
        </p:nvSpPr>
        <p:spPr/>
        <p:txBody>
          <a:bodyPr/>
          <a:lstStyle/>
          <a:p>
            <a:pPr>
              <a:defRPr/>
            </a:pPr>
            <a:fld id="{E5DB4545-B3DE-4472-831D-92BC93E3AA6A}" type="slidenum">
              <a:rPr lang="en-US" smtClean="0"/>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90600" y="914400"/>
            <a:ext cx="7239000" cy="685800"/>
          </a:xfrm>
        </p:spPr>
        <p:txBody>
          <a:bodyPr/>
          <a:lstStyle/>
          <a:p>
            <a:pPr algn="ctr" eaLnBrk="1" hangingPunct="1"/>
            <a:r>
              <a:rPr lang="en-US" sz="3200" dirty="0" smtClean="0"/>
              <a:t>FY12 Budget Development</a:t>
            </a:r>
            <a:br>
              <a:rPr lang="en-US" sz="3200" dirty="0" smtClean="0"/>
            </a:br>
            <a:r>
              <a:rPr lang="en-US" sz="3200" dirty="0" smtClean="0"/>
              <a:t>Legislative Session</a:t>
            </a:r>
          </a:p>
        </p:txBody>
      </p:sp>
      <p:sp>
        <p:nvSpPr>
          <p:cNvPr id="20483" name="Rectangle 3"/>
          <p:cNvSpPr>
            <a:spLocks noGrp="1" noChangeArrowheads="1"/>
          </p:cNvSpPr>
          <p:nvPr>
            <p:ph type="body" idx="1"/>
          </p:nvPr>
        </p:nvSpPr>
        <p:spPr>
          <a:xfrm>
            <a:off x="533400" y="1905000"/>
            <a:ext cx="8382000" cy="4572000"/>
          </a:xfrm>
        </p:spPr>
        <p:txBody>
          <a:bodyPr/>
          <a:lstStyle/>
          <a:p>
            <a:pPr lvl="1" eaLnBrk="1" hangingPunct="1">
              <a:defRPr/>
            </a:pPr>
            <a:r>
              <a:rPr lang="en-US" sz="3200" u="sng" dirty="0" smtClean="0"/>
              <a:t>Non-Homestead Assessment Cap</a:t>
            </a:r>
            <a:endParaRPr lang="en-US" sz="3200" dirty="0" smtClean="0"/>
          </a:p>
          <a:p>
            <a:pPr lvl="2" eaLnBrk="1" hangingPunct="1">
              <a:defRPr/>
            </a:pPr>
            <a:r>
              <a:rPr lang="en-US" sz="2800" dirty="0" smtClean="0"/>
              <a:t>Proposed Constitutional amendment reducing property value assessment cap from 10% to 3%</a:t>
            </a:r>
          </a:p>
          <a:p>
            <a:pPr lvl="3" eaLnBrk="1" hangingPunct="1">
              <a:defRPr/>
            </a:pPr>
            <a:r>
              <a:rPr lang="en-US" sz="2400" dirty="0" smtClean="0"/>
              <a:t>Similar to Save Our Homes</a:t>
            </a:r>
          </a:p>
          <a:p>
            <a:pPr lvl="2" eaLnBrk="1" hangingPunct="1">
              <a:defRPr/>
            </a:pPr>
            <a:r>
              <a:rPr lang="en-US" sz="2800" dirty="0" smtClean="0"/>
              <a:t>Additional exemption for first-time home buyers.</a:t>
            </a:r>
          </a:p>
          <a:p>
            <a:pPr lvl="2" eaLnBrk="1" hangingPunct="1">
              <a:defRPr/>
            </a:pPr>
            <a:r>
              <a:rPr lang="en-US" sz="2800" dirty="0" smtClean="0"/>
              <a:t>Requires 60 percent voter approval at the 2012 general election</a:t>
            </a:r>
          </a:p>
          <a:p>
            <a:pPr lvl="1" eaLnBrk="1" hangingPunct="1">
              <a:defRPr/>
            </a:pPr>
            <a:endParaRPr lang="en-US" sz="2800" dirty="0" smtClean="0"/>
          </a:p>
        </p:txBody>
      </p:sp>
      <p:pic>
        <p:nvPicPr>
          <p:cNvPr id="7172" name="Picture 4" descr="Alachua Logo"/>
          <p:cNvPicPr>
            <a:picLocks noChangeAspect="1" noChangeArrowheads="1"/>
          </p:cNvPicPr>
          <p:nvPr/>
        </p:nvPicPr>
        <p:blipFill>
          <a:blip r:embed="rId2" cstate="print"/>
          <a:srcRect/>
          <a:stretch>
            <a:fillRect/>
          </a:stretch>
        </p:blipFill>
        <p:spPr bwMode="auto">
          <a:xfrm>
            <a:off x="8077200" y="152400"/>
            <a:ext cx="900113" cy="914400"/>
          </a:xfrm>
          <a:prstGeom prst="rect">
            <a:avLst/>
          </a:prstGeom>
          <a:noFill/>
          <a:ln w="9525" algn="in">
            <a:noFill/>
            <a:miter lim="800000"/>
            <a:headEnd/>
            <a:tailEnd/>
          </a:ln>
        </p:spPr>
      </p:pic>
      <p:sp>
        <p:nvSpPr>
          <p:cNvPr id="6" name="Slide Number Placeholder 5"/>
          <p:cNvSpPr>
            <a:spLocks noGrp="1"/>
          </p:cNvSpPr>
          <p:nvPr>
            <p:ph type="sldNum" sz="quarter" idx="12"/>
          </p:nvPr>
        </p:nvSpPr>
        <p:spPr/>
        <p:txBody>
          <a:bodyPr/>
          <a:lstStyle/>
          <a:p>
            <a:pPr>
              <a:defRPr/>
            </a:pPr>
            <a:fld id="{E5DB4545-B3DE-4472-831D-92BC93E3AA6A}" type="slidenum">
              <a:rPr lang="en-US" smtClean="0"/>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estination_x0020_Page xmlns="a7d1d18a-918b-4344-b6de-8b7924e15f4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0F1A42C0E133E4C9F933E811ACC6471" ma:contentTypeVersion="8" ma:contentTypeDescription="Create a new document." ma:contentTypeScope="" ma:versionID="debb0e60894ca6358f90fa0a6855db8f">
  <xsd:schema xmlns:xsd="http://www.w3.org/2001/XMLSchema" xmlns:xs="http://www.w3.org/2001/XMLSchema" xmlns:p="http://schemas.microsoft.com/office/2006/metadata/properties" xmlns:ns1="http://schemas.microsoft.com/sharepoint/v3" xmlns:ns2="a7d1d18a-918b-4344-b6de-8b7924e15f4d" targetNamespace="http://schemas.microsoft.com/office/2006/metadata/properties" ma:root="true" ma:fieldsID="2bb420334984f497f7a475f942e63e84" ns1:_="" ns2:_="">
    <xsd:import namespace="http://schemas.microsoft.com/sharepoint/v3"/>
    <xsd:import namespace="a7d1d18a-918b-4344-b6de-8b7924e15f4d"/>
    <xsd:element name="properties">
      <xsd:complexType>
        <xsd:sequence>
          <xsd:element name="documentManagement">
            <xsd:complexType>
              <xsd:all>
                <xsd:element ref="ns1:PublishingStartDate" minOccurs="0"/>
                <xsd:element ref="ns1:PublishingExpirationDate" minOccurs="0"/>
                <xsd:element ref="ns2:Destination_x0020_Pag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 ma:internalName="PublishingStartDate">
      <xsd:simpleType>
        <xsd:restriction base="dms:Unknown"/>
      </xsd:simpleType>
    </xsd:element>
    <xsd:element name="PublishingExpirationDate" ma:index="5" nillable="true" ma:displayName="Scheduling End Date" ma:description=""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7d1d18a-918b-4344-b6de-8b7924e15f4d" elementFormDefault="qualified">
    <xsd:import namespace="http://schemas.microsoft.com/office/2006/documentManagement/types"/>
    <xsd:import namespace="http://schemas.microsoft.com/office/infopath/2007/PartnerControls"/>
    <xsd:element name="Destination_x0020_Page" ma:index="6" nillable="true" ma:displayName="Destination Web Part" ma:description="Input the web part that you would like the document to be displayed in For Example &quot;Fees &amp; Charges&quot; or &quot;Community Conversations&quot;...etc etc" ma:format="Dropdown" ma:internalName="Destination_x0020_Page" ma:readOnly="false">
      <xsd:simpleType>
        <xsd:restriction base="dms:Choice">
          <xsd:enumeration value="None"/>
          <xsd:enumeration value="Fees &amp; Charges"/>
          <xsd:enumeration value="Citizens Guide to Budget"/>
          <xsd:enumeration value="AFS Performance Quarterly Webpart"/>
          <xsd:enumeration value="AC Strategic Alignment"/>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622C5EF-FA25-4887-A2FB-0BE1522DC36C}"/>
</file>

<file path=customXml/itemProps2.xml><?xml version="1.0" encoding="utf-8"?>
<ds:datastoreItem xmlns:ds="http://schemas.openxmlformats.org/officeDocument/2006/customXml" ds:itemID="{3DF8247D-3B3B-458A-BB9E-64D30E49411B}"/>
</file>

<file path=customXml/itemProps3.xml><?xml version="1.0" encoding="utf-8"?>
<ds:datastoreItem xmlns:ds="http://schemas.openxmlformats.org/officeDocument/2006/customXml" ds:itemID="{779EF3F2-C26B-4CAF-80E5-4E8C074F234A}"/>
</file>

<file path=docProps/app.xml><?xml version="1.0" encoding="utf-8"?>
<Properties xmlns="http://schemas.openxmlformats.org/officeDocument/2006/extended-properties" xmlns:vt="http://schemas.openxmlformats.org/officeDocument/2006/docPropsVTypes">
  <Template>Blends</Template>
  <TotalTime>12888</TotalTime>
  <Words>623</Words>
  <Application>Microsoft Office PowerPoint</Application>
  <PresentationFormat>On-screen Show (4:3)</PresentationFormat>
  <Paragraphs>98</Paragraphs>
  <Slides>20</Slides>
  <Notes>10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Blends</vt:lpstr>
      <vt:lpstr>Adobe Acrobat Document</vt:lpstr>
      <vt:lpstr>FY12 and FY13 Budget Development Special Board Meeting</vt:lpstr>
      <vt:lpstr>FY12 Budget Development</vt:lpstr>
      <vt:lpstr>FY12 Budget Development</vt:lpstr>
      <vt:lpstr>FY12 Budget Development Calendar Review</vt:lpstr>
      <vt:lpstr>FY12 Budget Development Calendar Review</vt:lpstr>
      <vt:lpstr>FY12 Budget Development</vt:lpstr>
      <vt:lpstr>FY12 Budget Development Legislative Session</vt:lpstr>
      <vt:lpstr>FY12 Budget Development Legislative Session</vt:lpstr>
      <vt:lpstr>FY12 Budget Development Legislative Session</vt:lpstr>
      <vt:lpstr>FY12 Budget Development Legislative Session</vt:lpstr>
      <vt:lpstr>FY12 Budget Development Legislative Session</vt:lpstr>
      <vt:lpstr>FY12 Budget Development Legislative Session</vt:lpstr>
      <vt:lpstr>FY12 Budget Development Legislative Session</vt:lpstr>
      <vt:lpstr>FY12 Budget Development</vt:lpstr>
      <vt:lpstr>Slide 15</vt:lpstr>
      <vt:lpstr>FY12 Budget Development</vt:lpstr>
      <vt:lpstr>FY12 Budget Development Budget Principles</vt:lpstr>
      <vt:lpstr>FY12 Budget Development Budget Principles</vt:lpstr>
      <vt:lpstr>FY12 Budget Development</vt:lpstr>
      <vt:lpstr>FY12 and FY13 Budget Development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dc:creator>
  <cp:lastModifiedBy>Suzanne Gable</cp:lastModifiedBy>
  <cp:revision>235</cp:revision>
  <cp:lastPrinted>1601-01-01T00:00:00Z</cp:lastPrinted>
  <dcterms:created xsi:type="dcterms:W3CDTF">2006-01-18T23:08:26Z</dcterms:created>
  <dcterms:modified xsi:type="dcterms:W3CDTF">2011-05-22T23:57:53Z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 Type">
    <vt:lpwstr>Presentation</vt:lpwstr>
  </property>
  <property fmtid="{D5CDD505-2E9C-101B-9397-08002B2CF9AE}" pid="3" name="ContentTypeId">
    <vt:lpwstr>0x010100E0F1A42C0E133E4C9F933E811ACC6471</vt:lpwstr>
  </property>
  <property fmtid="{D5CDD505-2E9C-101B-9397-08002B2CF9AE}" pid="4" name="Order">
    <vt:r8>14700</vt:r8>
  </property>
  <property fmtid="{D5CDD505-2E9C-101B-9397-08002B2CF9AE}" pid="5" name="TemplateUrl">
    <vt:lpwstr/>
  </property>
  <property fmtid="{D5CDD505-2E9C-101B-9397-08002B2CF9AE}" pid="6" name="_SourceUrl">
    <vt:lpwstr/>
  </property>
  <property fmtid="{D5CDD505-2E9C-101B-9397-08002B2CF9AE}" pid="7" name="_SharedFileIndex">
    <vt:lpwstr/>
  </property>
  <property fmtid="{D5CDD505-2E9C-101B-9397-08002B2CF9AE}" pid="8" name="xd_Signature">
    <vt:bool>false</vt:bool>
  </property>
  <property fmtid="{D5CDD505-2E9C-101B-9397-08002B2CF9AE}" pid="9" name="xd_ProgID">
    <vt:lpwstr/>
  </property>
</Properties>
</file>