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25"/>
  </p:notesMasterIdLst>
  <p:handoutMasterIdLst>
    <p:handoutMasterId r:id="rId26"/>
  </p:handoutMasterIdLst>
  <p:sldIdLst>
    <p:sldId id="269" r:id="rId2"/>
    <p:sldId id="738" r:id="rId3"/>
    <p:sldId id="739" r:id="rId4"/>
    <p:sldId id="741" r:id="rId5"/>
    <p:sldId id="763" r:id="rId6"/>
    <p:sldId id="748" r:id="rId7"/>
    <p:sldId id="771" r:id="rId8"/>
    <p:sldId id="772" r:id="rId9"/>
    <p:sldId id="778" r:id="rId10"/>
    <p:sldId id="779" r:id="rId11"/>
    <p:sldId id="780" r:id="rId12"/>
    <p:sldId id="765" r:id="rId13"/>
    <p:sldId id="781" r:id="rId14"/>
    <p:sldId id="766" r:id="rId15"/>
    <p:sldId id="752" r:id="rId16"/>
    <p:sldId id="776" r:id="rId17"/>
    <p:sldId id="774" r:id="rId18"/>
    <p:sldId id="777" r:id="rId19"/>
    <p:sldId id="751" r:id="rId20"/>
    <p:sldId id="773" r:id="rId21"/>
    <p:sldId id="753" r:id="rId22"/>
    <p:sldId id="754" r:id="rId23"/>
    <p:sldId id="676" r:id="rId2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7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achua\acdfs\OMB\public\12%20Budget\FY12%20Budget%20Development%20-%20Special%20Meetings\FY%2012%20Special%20Budget%20Meeting%20-%20June%207%202011\Millage%20Rate%20Alternative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Millage Rate Comparison</a:t>
            </a:r>
          </a:p>
        </c:rich>
      </c:tx>
      <c:layout/>
    </c:title>
    <c:view3D>
      <c:rotX val="0"/>
      <c:rotY val="0"/>
      <c:depthPercent val="100"/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Sheet1!$B$12</c:f>
              <c:strCache>
                <c:ptCount val="1"/>
                <c:pt idx="0">
                  <c:v>Simple Majority Cap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1"/>
                        </a:solidFill>
                      </a:rPr>
                      <a:t>95,657,802</a:t>
                    </a:r>
                    <a:r>
                      <a:rPr lang="en-US"/>
                      <a:t> </a:t>
                    </a:r>
                  </a:p>
                </c:rich>
              </c:tx>
              <c:showVal val="1"/>
            </c:dLbl>
            <c:dLbl>
              <c:idx val="1"/>
              <c:layout/>
              <c:showVal val="1"/>
              <c:showSerName val="1"/>
            </c:dLbl>
            <c:delete val="1"/>
            <c:numFmt formatCode="&quot;$&quot;#,##0_);[Red]\(&quot;$&quot;#,##0\)" sourceLinked="0"/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Sheet1!$B$13:$B$14</c:f>
              <c:numCache>
                <c:formatCode>#,##0_);[Red]\(#,##0\)</c:formatCode>
                <c:ptCount val="2"/>
                <c:pt idx="0">
                  <c:v>95657802</c:v>
                </c:pt>
              </c:numCache>
            </c:numRef>
          </c:val>
        </c:ser>
        <c:ser>
          <c:idx val="1"/>
          <c:order val="1"/>
          <c:tx>
            <c:strRef>
              <c:f>Sheet1!$C$12</c:f>
              <c:strCache>
                <c:ptCount val="1"/>
                <c:pt idx="0">
                  <c:v>Current Millage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chemeClr val="bg1"/>
                        </a:solidFill>
                      </a:rPr>
                      <a:t>Current Millage</a:t>
                    </a:r>
                  </a:p>
                </c:rich>
              </c:tx>
              <c:showVal val="1"/>
              <c:showSerName val="1"/>
            </c:dLbl>
            <c:delete val="1"/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Sheet1!$C$13:$C$14</c:f>
              <c:numCache>
                <c:formatCode>#,##0_);[Red]\(#,##0\)</c:formatCode>
                <c:ptCount val="2"/>
                <c:pt idx="1">
                  <c:v>92626717</c:v>
                </c:pt>
              </c:numCache>
            </c:numRef>
          </c:val>
        </c:ser>
        <c:ser>
          <c:idx val="2"/>
          <c:order val="2"/>
          <c:tx>
            <c:strRef>
              <c:f>Sheet1!$D$12</c:f>
              <c:strCache>
                <c:ptCount val="1"/>
                <c:pt idx="0">
                  <c:v>Revenue Stabilization</c:v>
                </c:pt>
              </c:strCache>
            </c:strRef>
          </c:tx>
          <c:spPr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1"/>
              <c:layout>
                <c:manualLayout>
                  <c:x val="0"/>
                  <c:y val="1.17994100294985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chemeClr val="bg1"/>
                        </a:solidFill>
                      </a:rPr>
                      <a:t>Revenue Stabilization, </a:t>
                    </a:r>
                  </a:p>
                </c:rich>
              </c:tx>
              <c:showVal val="1"/>
              <c:showSerName val="1"/>
            </c:dLbl>
            <c:delete val="1"/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Sheet1!$D$13:$D$14</c:f>
              <c:numCache>
                <c:formatCode>#,##0_);[Red]\(#,##0\)</c:formatCode>
                <c:ptCount val="2"/>
                <c:pt idx="1">
                  <c:v>3031050</c:v>
                </c:pt>
              </c:numCache>
            </c:numRef>
          </c:val>
        </c:ser>
        <c:ser>
          <c:idx val="3"/>
          <c:order val="3"/>
          <c:tx>
            <c:strRef>
              <c:f>Sheet1!$E$12</c:f>
              <c:strCache>
                <c:ptCount val="1"/>
                <c:pt idx="0">
                  <c:v>Rollback (up)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1"/>
              <c:layout>
                <c:manualLayout>
                  <c:x val="-4.5558086560364445E-3"/>
                  <c:y val="2.9498525073746312E-3"/>
                </c:manualLayout>
              </c:layout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chemeClr val="bg1"/>
                        </a:solidFill>
                      </a:rPr>
                      <a:t>Rollback (up), </a:t>
                    </a:r>
                  </a:p>
                </c:rich>
              </c:tx>
              <c:showVal val="1"/>
              <c:showSerName val="1"/>
            </c:dLbl>
            <c:delete val="1"/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Sheet1!$E$13:$E$14</c:f>
              <c:numCache>
                <c:formatCode>#,##0_);[Red]\(#,##0\)</c:formatCode>
                <c:ptCount val="2"/>
                <c:pt idx="1">
                  <c:v>1028412</c:v>
                </c:pt>
              </c:numCache>
            </c:numRef>
          </c:val>
        </c:ser>
        <c:ser>
          <c:idx val="4"/>
          <c:order val="4"/>
          <c:tx>
            <c:strRef>
              <c:f>Sheet1!$F$12</c:f>
              <c:strCache>
                <c:ptCount val="1"/>
                <c:pt idx="0">
                  <c:v>Simple Majority Cap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1"/>
              <c:layout>
                <c:manualLayout>
                  <c:x val="9.1116173120728925E-3"/>
                  <c:y val="-2.9498525073746312E-3"/>
                </c:manualLayout>
              </c:layout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chemeClr val="bg1"/>
                        </a:solidFill>
                      </a:rPr>
                      <a:t>Simple Majority Cap,  </a:t>
                    </a:r>
                  </a:p>
                </c:rich>
              </c:tx>
              <c:showVal val="1"/>
              <c:showSerName val="1"/>
            </c:dLbl>
            <c:delete val="1"/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Sheet1!$F$13:$F$14</c:f>
              <c:numCache>
                <c:formatCode>#,##0_);[Red]\(#,##0\)</c:formatCode>
                <c:ptCount val="2"/>
                <c:pt idx="1">
                  <c:v>531898</c:v>
                </c:pt>
              </c:numCache>
            </c:numRef>
          </c:val>
        </c:ser>
        <c:ser>
          <c:idx val="5"/>
          <c:order val="5"/>
          <c:tx>
            <c:strRef>
              <c:f>Sheet1!$G$12</c:f>
              <c:strCache>
                <c:ptCount val="1"/>
                <c:pt idx="0">
                  <c:v>Super Majority Cap</c:v>
                </c:pt>
              </c:strCache>
            </c:strRef>
          </c:tx>
          <c:spPr>
            <a:solidFill>
              <a:schemeClr val="accent5">
                <a:lumMod val="25000"/>
              </a:schemeClr>
            </a:solidFill>
            <a:scene3d>
              <a:camera prst="orthographicFront"/>
              <a:lightRig rig="threePt" dir="t"/>
            </a:scene3d>
            <a:sp3d>
              <a:bevelT w="19050"/>
            </a:sp3d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 i="0" baseline="0">
                        <a:solidFill>
                          <a:schemeClr val="bg1"/>
                        </a:solidFill>
                      </a:rPr>
                      <a:t>Super Majority Cap</a:t>
                    </a:r>
                  </a:p>
                </c:rich>
              </c:tx>
              <c:showVal val="1"/>
              <c:showSerName val="1"/>
            </c:dLbl>
            <c:delete val="1"/>
          </c:dLbls>
          <c:cat>
            <c:strRef>
              <c:f>Sheet1!$A$13:$A$14</c:f>
              <c:strCache>
                <c:ptCount val="2"/>
                <c:pt idx="0">
                  <c:v>FY11 Adopted Budget Revenue</c:v>
                </c:pt>
                <c:pt idx="1">
                  <c:v>FY12 Projected Revenue</c:v>
                </c:pt>
              </c:strCache>
            </c:strRef>
          </c:cat>
          <c:val>
            <c:numRef>
              <c:f>Sheet1!$G$13:$G$14</c:f>
              <c:numCache>
                <c:formatCode>#,##0_);[Red]\(#,##0\)</c:formatCode>
                <c:ptCount val="2"/>
                <c:pt idx="1">
                  <c:v>9721255</c:v>
                </c:pt>
              </c:numCache>
            </c:numRef>
          </c:val>
        </c:ser>
        <c:gapWidth val="55"/>
        <c:gapDepth val="55"/>
        <c:shape val="box"/>
        <c:axId val="72821760"/>
        <c:axId val="73822208"/>
        <c:axId val="0"/>
      </c:bar3DChart>
      <c:catAx>
        <c:axId val="728217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73822208"/>
        <c:crosses val="autoZero"/>
        <c:auto val="1"/>
        <c:lblAlgn val="ctr"/>
        <c:lblOffset val="100"/>
      </c:catAx>
      <c:valAx>
        <c:axId val="73822208"/>
        <c:scaling>
          <c:orientation val="minMax"/>
          <c:min val="900000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Revenue in Dollars</a:t>
                </a:r>
              </a:p>
            </c:rich>
          </c:tx>
          <c:layout/>
        </c:title>
        <c:numFmt formatCode="#,##0_);[Red]\(#,##0\)" sourceLinked="1"/>
        <c:maj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72821760"/>
        <c:crosses val="autoZero"/>
        <c:crossBetween val="between"/>
      </c:valAx>
    </c:plotArea>
    <c:plotVisOnly val="1"/>
  </c:chart>
  <c:spPr>
    <a:noFill/>
    <a:ln w="38100"/>
    <a:scene3d>
      <a:camera prst="orthographicFront"/>
      <a:lightRig rig="threePt" dir="t"/>
    </a:scene3d>
    <a:sp3d prstMaterial="dkEdge">
      <a:bevelT w="190500" h="190500"/>
      <a:bevelB w="190500" h="190500"/>
    </a:sp3d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8A2119-7F22-4C2D-8B33-5CDCB1295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799923-C74C-4511-BA82-BDB441DC9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4634CB-9AE1-4FEA-A57C-2AD31BCAB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0481D-D79A-4317-A5E5-08C4EEA0C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E90E-C72E-4637-90C3-2ABE4CF3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BCDB-C25B-4792-B215-643DA3BA3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4545-B3DE-4472-831D-92BC93E3A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56C2-3983-4E06-ADA4-46DE55B1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E948-506B-4F35-81F6-538AC984A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AF8B-839E-4835-90C5-BD426A70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8B49-3913-4990-B693-5994BA64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42DF-4F59-4ECE-8EA9-913BD0FA3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BC48C-C3EF-485F-88AF-F0BCA4FA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C8A02-52E1-47B3-B04C-19599704D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F65A29D-FA28-4032-98F6-99945500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2007_Workbook1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and FY13 Budget Development</a:t>
            </a:r>
            <a:br>
              <a:rPr lang="en-US" sz="3600" dirty="0" smtClean="0"/>
            </a:br>
            <a:r>
              <a:rPr lang="en-US" sz="3600" dirty="0" smtClean="0"/>
              <a:t>Special Board Meeting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Alachua County</a:t>
            </a:r>
          </a:p>
          <a:p>
            <a:r>
              <a:rPr lang="en-US" dirty="0" smtClean="0"/>
              <a:t>Office of Management and Budget</a:t>
            </a:r>
          </a:p>
          <a:p>
            <a:r>
              <a:rPr lang="en-US" dirty="0" smtClean="0"/>
              <a:t>June 7, 2011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879681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FRS Expense Reduction for FY12</a:t>
            </a:r>
            <a:endParaRPr lang="en-US" sz="3200" u="sng" dirty="0" smtClean="0"/>
          </a:p>
          <a:p>
            <a:pPr lvl="2" eaLnBrk="1" hangingPunct="1">
              <a:defRPr/>
            </a:pPr>
            <a:r>
              <a:rPr lang="en-US" sz="2800" dirty="0" smtClean="0"/>
              <a:t>Estimated reduction for BoCC Department budgets is $2,500,000 for all funds</a:t>
            </a:r>
          </a:p>
          <a:p>
            <a:pPr lvl="3" eaLnBrk="1" hangingPunct="1">
              <a:defRPr/>
            </a:pPr>
            <a:r>
              <a:rPr lang="en-US" sz="2400" dirty="0" smtClean="0"/>
              <a:t>General Fund estimate is $1,300,000</a:t>
            </a:r>
          </a:p>
          <a:p>
            <a:pPr lvl="2" eaLnBrk="1" hangingPunct="1">
              <a:defRPr/>
            </a:pPr>
            <a:r>
              <a:rPr lang="en-US" sz="2800" dirty="0" smtClean="0"/>
              <a:t>Constitutional Offices will have similar expense reductions</a:t>
            </a:r>
          </a:p>
          <a:p>
            <a:pPr lvl="3" eaLnBrk="1" hangingPunct="1">
              <a:defRPr/>
            </a:pPr>
            <a:r>
              <a:rPr lang="en-US" sz="2400" dirty="0" smtClean="0"/>
              <a:t>Sheriff estimate is $2,300,000</a:t>
            </a:r>
            <a:endParaRPr lang="en-US" sz="2400" dirty="0" smtClean="0"/>
          </a:p>
          <a:p>
            <a:pPr lvl="2" eaLnBrk="1" hangingPunct="1">
              <a:defRPr/>
            </a:pPr>
            <a:endParaRPr lang="en-US" sz="2800" dirty="0" smtClean="0"/>
          </a:p>
          <a:p>
            <a:pPr lvl="2" eaLnBrk="1" hangingPunct="1">
              <a:defRPr/>
            </a:pPr>
            <a:endParaRPr lang="en-US" sz="2400" dirty="0" smtClean="0"/>
          </a:p>
          <a:p>
            <a:pPr lvl="3" eaLnBrk="1" hangingPunct="1">
              <a:buNone/>
              <a:defRPr/>
            </a:pPr>
            <a:endParaRPr lang="en-US" sz="2400" dirty="0" smtClean="0"/>
          </a:p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315200" y="1524000"/>
            <a:ext cx="16002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Updated taxable values from Property Appraiser as of June 1, 2011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315200" y="2590800"/>
            <a:ext cx="16002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construction estimates for General Fund is $90,300,000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315200" y="3581400"/>
            <a:ext cx="16002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construction estimates for General MSTU is $50,900,000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5715000"/>
            <a:ext cx="16002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construction estimates for Fire Services MSTU is $57,000,000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4648200"/>
            <a:ext cx="16002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construction estimates for Law Enforcement MSTU is $64,500,000</a:t>
            </a:r>
            <a:endParaRPr lang="en-US" sz="1200" dirty="0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152401" y="152400"/>
          <a:ext cx="7025998" cy="6553200"/>
        </p:xfrm>
        <a:graphic>
          <a:graphicData uri="http://schemas.openxmlformats.org/presentationml/2006/ole">
            <p:oleObj spid="_x0000_s73731" name="Worksheet" r:id="rId4" imgW="6086475" imgH="567690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228600" y="1143000"/>
          <a:ext cx="8612505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Fiscal Outlook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General Fund Budget Adjustments</a:t>
            </a:r>
            <a:endParaRPr lang="en-US" sz="2400" dirty="0" smtClean="0"/>
          </a:p>
          <a:p>
            <a:pPr lvl="2" eaLnBrk="1" hangingPunct="1">
              <a:defRPr/>
            </a:pPr>
            <a:r>
              <a:rPr lang="en-US" sz="2800" dirty="0" smtClean="0"/>
              <a:t>Prop Tax Revenue – current millage  </a:t>
            </a:r>
            <a:r>
              <a:rPr lang="en-US" sz="2800" dirty="0" smtClean="0">
                <a:solidFill>
                  <a:srgbClr val="FF0000"/>
                </a:solidFill>
              </a:rPr>
              <a:t>(3,000,000)</a:t>
            </a:r>
          </a:p>
          <a:p>
            <a:pPr lvl="2" eaLnBrk="1" hangingPunct="1">
              <a:defRPr/>
            </a:pPr>
            <a:r>
              <a:rPr lang="en-US" sz="2800" dirty="0" smtClean="0"/>
              <a:t>Inmate Medical Costs			        </a:t>
            </a:r>
            <a:r>
              <a:rPr lang="en-US" sz="2800" dirty="0" smtClean="0">
                <a:solidFill>
                  <a:srgbClr val="FF0000"/>
                </a:solidFill>
              </a:rPr>
              <a:t>(500,000)</a:t>
            </a:r>
          </a:p>
          <a:p>
            <a:pPr lvl="2" eaLnBrk="1" hangingPunct="1">
              <a:defRPr/>
            </a:pPr>
            <a:r>
              <a:rPr lang="en-US" sz="2800" dirty="0" smtClean="0"/>
              <a:t>Requests from SOE			        </a:t>
            </a:r>
            <a:r>
              <a:rPr lang="en-US" sz="2800" dirty="0" smtClean="0">
                <a:solidFill>
                  <a:srgbClr val="FF0000"/>
                </a:solidFill>
              </a:rPr>
              <a:t>(300,000)</a:t>
            </a:r>
          </a:p>
          <a:p>
            <a:pPr lvl="2" eaLnBrk="1" hangingPunct="1">
              <a:defRPr/>
            </a:pPr>
            <a:r>
              <a:rPr lang="en-US" sz="2800" dirty="0" smtClean="0"/>
              <a:t>Requests from Sheriff			     </a:t>
            </a:r>
            <a:r>
              <a:rPr lang="en-US" sz="2800" u="sng" dirty="0" smtClean="0">
                <a:solidFill>
                  <a:srgbClr val="FF0000"/>
                </a:solidFill>
              </a:rPr>
              <a:t>(4,000,000)</a:t>
            </a:r>
          </a:p>
          <a:p>
            <a:pPr lvl="3" eaLnBrk="1" hangingPunct="1">
              <a:defRPr/>
            </a:pPr>
            <a:r>
              <a:rPr lang="en-US" sz="2800" dirty="0" smtClean="0"/>
              <a:t>Total reduction	          	     </a:t>
            </a:r>
            <a:r>
              <a:rPr lang="en-US" sz="2800" u="dbl" dirty="0" smtClean="0">
                <a:solidFill>
                  <a:srgbClr val="FF0000"/>
                </a:solidFill>
              </a:rPr>
              <a:t>(7,800,000)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71600" y="55626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Reduction is 6% of FY11 Adopted General Fund and 11% of Board’s allocation share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Fiscal Outlook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7724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Revenue stabilization – General Fund</a:t>
            </a:r>
          </a:p>
          <a:p>
            <a:pPr lvl="2" eaLnBrk="1" hangingPunct="1">
              <a:defRPr/>
            </a:pPr>
            <a:r>
              <a:rPr lang="en-US" sz="2800" dirty="0" smtClean="0"/>
              <a:t>Prepare FY12 Tentative Budget managing </a:t>
            </a:r>
            <a:r>
              <a:rPr lang="en-US" sz="2800" u="sng" dirty="0" smtClean="0"/>
              <a:t>within</a:t>
            </a:r>
            <a:r>
              <a:rPr lang="en-US" sz="2800" dirty="0" smtClean="0"/>
              <a:t> current revenue levels</a:t>
            </a:r>
          </a:p>
          <a:p>
            <a:pPr lvl="2" eaLnBrk="1" hangingPunct="1">
              <a:defRPr/>
            </a:pPr>
            <a:r>
              <a:rPr lang="en-US" sz="2800" dirty="0" smtClean="0"/>
              <a:t>Millage rate can be tentatively set at Simple Majority rate to allow for funding needs for other programs or Constitutional Officer requests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Fiscal Outlook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696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Revenue stabilization – General Fund</a:t>
            </a:r>
          </a:p>
          <a:p>
            <a:pPr lvl="2" eaLnBrk="1" hangingPunct="1">
              <a:defRPr/>
            </a:pPr>
            <a:r>
              <a:rPr lang="en-US" sz="2800" dirty="0" smtClean="0"/>
              <a:t>All Constitutional Offices use FRS expense reductions to offset other increased costs or additional budget needs</a:t>
            </a:r>
          </a:p>
          <a:p>
            <a:pPr lvl="2" eaLnBrk="1" hangingPunct="1">
              <a:defRPr/>
            </a:pPr>
            <a:r>
              <a:rPr lang="en-US" sz="2800" dirty="0" smtClean="0"/>
              <a:t>Recommend funding Supervisor of Elections election (one-time) cost increase from FY11 FRS cost reductions (one-time)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Fiscal Outlook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9248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Revenue stabilization – General Fund</a:t>
            </a:r>
          </a:p>
          <a:p>
            <a:pPr lvl="2" eaLnBrk="1" hangingPunct="1">
              <a:defRPr/>
            </a:pPr>
            <a:r>
              <a:rPr lang="en-US" sz="2800" dirty="0" smtClean="0"/>
              <a:t>County Manager will submit Board’s budget using FRS expense reductions to offset other </a:t>
            </a:r>
            <a:r>
              <a:rPr lang="en-US" sz="2800" dirty="0" smtClean="0"/>
              <a:t>budget </a:t>
            </a:r>
            <a:r>
              <a:rPr lang="en-US" sz="2800" dirty="0" smtClean="0"/>
              <a:t>needs</a:t>
            </a:r>
          </a:p>
          <a:p>
            <a:pPr lvl="3" eaLnBrk="1" hangingPunct="1">
              <a:defRPr/>
            </a:pPr>
            <a:r>
              <a:rPr lang="en-US" sz="2400" dirty="0" smtClean="0"/>
              <a:t>Inmate medical costs of $</a:t>
            </a:r>
            <a:r>
              <a:rPr lang="en-US" sz="2400" dirty="0" smtClean="0"/>
              <a:t>500,000</a:t>
            </a:r>
          </a:p>
          <a:p>
            <a:pPr lvl="3" eaLnBrk="1" hangingPunct="1">
              <a:defRPr/>
            </a:pPr>
            <a:r>
              <a:rPr lang="en-US" sz="2400" dirty="0" smtClean="0"/>
              <a:t>CJMSHA grant match $166,000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Set aside </a:t>
            </a:r>
            <a:r>
              <a:rPr lang="en-US" sz="2400" dirty="0" smtClean="0"/>
              <a:t>funding equal to a 2% </a:t>
            </a:r>
            <a:r>
              <a:rPr lang="en-US" sz="2400" dirty="0" smtClean="0"/>
              <a:t>salary adjustment for Board employees, to be negotiated – Constitutional Offices can do the same</a:t>
            </a:r>
          </a:p>
          <a:p>
            <a:pPr lvl="3" eaLnBrk="1" hangingPunct="1">
              <a:defRPr/>
            </a:pPr>
            <a:r>
              <a:rPr lang="en-US" sz="2400" dirty="0" smtClean="0"/>
              <a:t>Fund other necessary cost increases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Fiscal Outlook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9248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Revenue stabilization – MSTU’s</a:t>
            </a:r>
          </a:p>
          <a:p>
            <a:pPr lvl="2" eaLnBrk="1" hangingPunct="1">
              <a:defRPr/>
            </a:pPr>
            <a:r>
              <a:rPr lang="en-US" sz="2800" dirty="0" smtClean="0"/>
              <a:t>County Manager will recommend funding MSTU budget’s at or below revenue stabilization level allocating FRS expense reductions to offset other cost increases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Set aside for 2% salary adjustment for Board employees, to be negotiated – Constitutional Offices can do the same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 Development Principles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Fiscal Updates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Budget Principles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Principles - Governance</a:t>
            </a:r>
          </a:p>
          <a:p>
            <a:pPr lvl="2" eaLnBrk="1" hangingPunct="1">
              <a:defRPr/>
            </a:pPr>
            <a:r>
              <a:rPr lang="en-US" sz="2800" dirty="0" smtClean="0"/>
              <a:t>Maintain 5% reserve policy for major operating funds</a:t>
            </a:r>
          </a:p>
          <a:p>
            <a:pPr lvl="2" eaLnBrk="1" hangingPunct="1">
              <a:defRPr/>
            </a:pPr>
            <a:r>
              <a:rPr lang="en-US" sz="2800" dirty="0" smtClean="0"/>
              <a:t>Maintain General Fund budget allocation share with Constitutional Offices</a:t>
            </a:r>
          </a:p>
          <a:p>
            <a:pPr lvl="2" eaLnBrk="1" hangingPunct="1">
              <a:defRPr/>
            </a:pPr>
            <a:r>
              <a:rPr lang="en-US" sz="2800" dirty="0" smtClean="0"/>
              <a:t>Maintain current funding allocation for Law Enforcement between General Fund and MSTU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Budget Principles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Principles – Governance</a:t>
            </a:r>
          </a:p>
          <a:p>
            <a:pPr lvl="2" eaLnBrk="1" hangingPunct="1">
              <a:defRPr/>
            </a:pPr>
            <a:r>
              <a:rPr lang="en-US" sz="2800" dirty="0" smtClean="0"/>
              <a:t>One-time sources will be allocated toward reserves or one-time expenditures</a:t>
            </a:r>
          </a:p>
          <a:p>
            <a:pPr lvl="2" eaLnBrk="1" hangingPunct="1">
              <a:defRPr/>
            </a:pPr>
            <a:r>
              <a:rPr lang="en-US" sz="2800" dirty="0" smtClean="0"/>
              <a:t>Continue to present a two-year budget</a:t>
            </a:r>
          </a:p>
          <a:p>
            <a:pPr lvl="2" eaLnBrk="1" hangingPunct="1">
              <a:defRPr/>
            </a:pPr>
            <a:r>
              <a:rPr lang="en-US" sz="2800" strike="sngStrike" dirty="0" smtClean="0"/>
              <a:t>Budget property tax revenue based on current and simple majority millage rates</a:t>
            </a:r>
          </a:p>
          <a:p>
            <a:pPr lvl="2" eaLnBrk="1" hangingPunct="1">
              <a:defRPr/>
            </a:pPr>
            <a:r>
              <a:rPr lang="en-US" sz="2800" dirty="0" smtClean="0"/>
              <a:t>Budget property tax revenue based on “revenue stabilization” level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620000" cy="1462088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FY12 and FY13 Budget Development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June 7, 2011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22532" name="Picture 6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 Meeting Calendar Review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763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Tentative Budget presentation scheduled for July 7</a:t>
            </a:r>
          </a:p>
          <a:p>
            <a:pPr lvl="3" eaLnBrk="1" hangingPunct="1">
              <a:defRPr/>
            </a:pPr>
            <a:r>
              <a:rPr lang="en-US" sz="2400" dirty="0" smtClean="0"/>
              <a:t>Set proposed millage rates at regular Board meeting on July 12 </a:t>
            </a:r>
          </a:p>
          <a:p>
            <a:pPr lvl="2" eaLnBrk="1" hangingPunct="1">
              <a:defRPr/>
            </a:pPr>
            <a:r>
              <a:rPr lang="en-US" sz="2800" dirty="0" smtClean="0"/>
              <a:t>Special Board meetings August and September</a:t>
            </a:r>
          </a:p>
          <a:p>
            <a:pPr lvl="2" eaLnBrk="1" hangingPunct="1">
              <a:defRPr/>
            </a:pPr>
            <a:r>
              <a:rPr lang="en-US" sz="2800" dirty="0" smtClean="0"/>
              <a:t>Public Hearings (TRIM) in September on regular Board meeting dates</a:t>
            </a:r>
          </a:p>
          <a:p>
            <a:pPr lvl="3" eaLnBrk="1" hangingPunct="1">
              <a:defRPr/>
            </a:pPr>
            <a:r>
              <a:rPr lang="en-US" sz="2400" dirty="0" smtClean="0"/>
              <a:t>September 13 and 27 will also adopt policies, CIP and Fee Schedule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344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2011 Community Conversations</a:t>
            </a:r>
          </a:p>
          <a:p>
            <a:pPr lvl="2" eaLnBrk="1" hangingPunct="1">
              <a:defRPr/>
            </a:pPr>
            <a:r>
              <a:rPr lang="en-US" sz="2800" dirty="0" smtClean="0"/>
              <a:t>Community meetings will include a discussion on service level expectations</a:t>
            </a:r>
          </a:p>
          <a:p>
            <a:pPr lvl="2" eaLnBrk="1" hangingPunct="1">
              <a:defRPr/>
            </a:pPr>
            <a:r>
              <a:rPr lang="en-US" sz="2800" dirty="0" smtClean="0"/>
              <a:t>National Center for Civic Innovation-Center on Government Performance (Trailblazer grant) will cover expenses associated with continuing this program</a:t>
            </a:r>
          </a:p>
          <a:p>
            <a:pPr lvl="2" eaLnBrk="1" hangingPunct="1">
              <a:defRPr/>
            </a:pPr>
            <a:r>
              <a:rPr lang="en-US" sz="2800" dirty="0" smtClean="0"/>
              <a:t>Meetings scheduled for July 23, July 28 and July 30 at various locations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Fiscal Outlook for Alachua County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Constitutional Offices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2" eaLnBrk="1" hangingPunct="1"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 </a:t>
            </a:r>
            <a:r>
              <a:rPr lang="en-US" dirty="0" smtClean="0"/>
              <a:t> </a:t>
            </a: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2098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Judicial Offices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2098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Pension </a:t>
            </a:r>
            <a:r>
              <a:rPr lang="en-US" sz="3200" u="sng" dirty="0" smtClean="0"/>
              <a:t>Reform</a:t>
            </a:r>
            <a:endParaRPr lang="en-US" sz="3200" u="sng" dirty="0" smtClean="0"/>
          </a:p>
          <a:p>
            <a:pPr lvl="2" eaLnBrk="1" hangingPunct="1">
              <a:defRPr/>
            </a:pPr>
            <a:r>
              <a:rPr lang="en-US" sz="2800" dirty="0" smtClean="0"/>
              <a:t>Impacts State and County governments thru Florida Retirement System (</a:t>
            </a:r>
            <a:r>
              <a:rPr lang="en-US" sz="2800" dirty="0" smtClean="0"/>
              <a:t>FRS</a:t>
            </a:r>
            <a:endParaRPr lang="en-US" sz="2800" dirty="0" smtClean="0"/>
          </a:p>
          <a:p>
            <a:pPr lvl="2" eaLnBrk="1" hangingPunct="1">
              <a:defRPr/>
            </a:pPr>
            <a:r>
              <a:rPr lang="en-US" sz="2800" dirty="0" smtClean="0"/>
              <a:t>FRS employer contribution rates will decrease as of July 1, 2011</a:t>
            </a:r>
          </a:p>
          <a:p>
            <a:pPr lvl="3" eaLnBrk="1" hangingPunct="1">
              <a:defRPr/>
            </a:pPr>
            <a:r>
              <a:rPr lang="en-US" sz="2400" dirty="0" smtClean="0"/>
              <a:t>Current legislation increases rates beginning July 1, </a:t>
            </a:r>
            <a:r>
              <a:rPr lang="en-US" sz="2400" dirty="0" smtClean="0"/>
              <a:t>2012</a:t>
            </a:r>
          </a:p>
          <a:p>
            <a:pPr lvl="2" eaLnBrk="1" hangingPunct="1">
              <a:defRPr/>
            </a:pPr>
            <a:r>
              <a:rPr lang="en-US" sz="2800" dirty="0" smtClean="0"/>
              <a:t>FRS requires 3% employee contribution beginning July 1, </a:t>
            </a:r>
            <a:r>
              <a:rPr lang="en-US" sz="2800" dirty="0" smtClean="0"/>
              <a:t>2011</a:t>
            </a:r>
            <a:endParaRPr lang="en-US" sz="2800" dirty="0" smtClean="0"/>
          </a:p>
          <a:p>
            <a:pPr lvl="2" eaLnBrk="1" hangingPunct="1">
              <a:defRPr/>
            </a:pPr>
            <a:endParaRPr lang="en-US" sz="2800" dirty="0" smtClean="0"/>
          </a:p>
          <a:p>
            <a:pPr lvl="2" eaLnBrk="1" hangingPunct="1">
              <a:defRPr/>
            </a:pPr>
            <a:endParaRPr lang="en-US" sz="2400" dirty="0" smtClean="0"/>
          </a:p>
          <a:p>
            <a:pPr lvl="3" eaLnBrk="1" hangingPunct="1">
              <a:buNone/>
              <a:defRPr/>
            </a:pPr>
            <a:endParaRPr lang="en-US" sz="2400" dirty="0" smtClean="0"/>
          </a:p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Props1.xml><?xml version="1.0" encoding="utf-8"?>
<ds:datastoreItem xmlns:ds="http://schemas.openxmlformats.org/officeDocument/2006/customXml" ds:itemID="{7F0FD509-23C8-49B3-9B6C-576CB6A50C01}"/>
</file>

<file path=customXml/itemProps2.xml><?xml version="1.0" encoding="utf-8"?>
<ds:datastoreItem xmlns:ds="http://schemas.openxmlformats.org/officeDocument/2006/customXml" ds:itemID="{F6EA30CC-2E1B-482C-B197-278401907239}"/>
</file>

<file path=customXml/itemProps3.xml><?xml version="1.0" encoding="utf-8"?>
<ds:datastoreItem xmlns:ds="http://schemas.openxmlformats.org/officeDocument/2006/customXml" ds:itemID="{2C9086F2-EE2B-4E19-A8A4-58E17F20C92B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13197</TotalTime>
  <Words>660</Words>
  <Application>Microsoft Office PowerPoint</Application>
  <PresentationFormat>On-screen Show (4:3)</PresentationFormat>
  <Paragraphs>111</Paragraphs>
  <Slides>23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Blends</vt:lpstr>
      <vt:lpstr>Worksheet</vt:lpstr>
      <vt:lpstr>FY12 and FY13 Budget Development Special Board Meeting</vt:lpstr>
      <vt:lpstr>FY12 Budget Development</vt:lpstr>
      <vt:lpstr>FY12 Budget Development</vt:lpstr>
      <vt:lpstr>FY12 Budget Development Calendar Review</vt:lpstr>
      <vt:lpstr>FY12 Budget Development Calendar Review</vt:lpstr>
      <vt:lpstr>FY12 Budget Development</vt:lpstr>
      <vt:lpstr>FY12 Budget Development Constitutional Offices</vt:lpstr>
      <vt:lpstr>FY12 Budget Development Judicial Offices</vt:lpstr>
      <vt:lpstr>FY12 Budget Development Legislative Session</vt:lpstr>
      <vt:lpstr>FY12 Budget Development Legislative Session</vt:lpstr>
      <vt:lpstr>FY12 Budget Development Legislative Session</vt:lpstr>
      <vt:lpstr>Slide 12</vt:lpstr>
      <vt:lpstr>Slide 13</vt:lpstr>
      <vt:lpstr>FY12 Budget Development Fiscal Outlook</vt:lpstr>
      <vt:lpstr>FY12 Budget Development Fiscal Outlook</vt:lpstr>
      <vt:lpstr>FY12 Budget Development Fiscal Outlook</vt:lpstr>
      <vt:lpstr>FY12 Budget Development Fiscal Outlook</vt:lpstr>
      <vt:lpstr>FY12 Budget Development Fiscal Outlook</vt:lpstr>
      <vt:lpstr>FY12 Budget Development</vt:lpstr>
      <vt:lpstr>FY12 Budget Development Budget Principles</vt:lpstr>
      <vt:lpstr>FY12 Budget Development Budget Principles</vt:lpstr>
      <vt:lpstr>FY12 Budget Development</vt:lpstr>
      <vt:lpstr>FY12 and FY13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243</cp:revision>
  <cp:lastPrinted>1601-01-01T00:00:00Z</cp:lastPrinted>
  <dcterms:created xsi:type="dcterms:W3CDTF">2006-01-18T23:08:26Z</dcterms:created>
  <dcterms:modified xsi:type="dcterms:W3CDTF">2011-06-07T13:48:52Z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17300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