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20"/>
  </p:notesMasterIdLst>
  <p:handoutMasterIdLst>
    <p:handoutMasterId r:id="rId21"/>
  </p:handoutMasterIdLst>
  <p:sldIdLst>
    <p:sldId id="269" r:id="rId2"/>
    <p:sldId id="738" r:id="rId3"/>
    <p:sldId id="740" r:id="rId4"/>
    <p:sldId id="749" r:id="rId5"/>
    <p:sldId id="754" r:id="rId6"/>
    <p:sldId id="755" r:id="rId7"/>
    <p:sldId id="758" r:id="rId8"/>
    <p:sldId id="759" r:id="rId9"/>
    <p:sldId id="765" r:id="rId10"/>
    <p:sldId id="764" r:id="rId11"/>
    <p:sldId id="766" r:id="rId12"/>
    <p:sldId id="767" r:id="rId13"/>
    <p:sldId id="761" r:id="rId14"/>
    <p:sldId id="762" r:id="rId15"/>
    <p:sldId id="763" r:id="rId16"/>
    <p:sldId id="760" r:id="rId17"/>
    <p:sldId id="756" r:id="rId18"/>
    <p:sldId id="676" r:id="rId1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zanne Gable" initials="SG" lastIdx="7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FF33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9615" autoAdjust="0"/>
  </p:normalViewPr>
  <p:slideViewPr>
    <p:cSldViewPr>
      <p:cViewPr varScale="1">
        <p:scale>
          <a:sx n="83" d="100"/>
          <a:sy n="83" d="100"/>
        </p:scale>
        <p:origin x="-13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76"/>
    </p:cViewPr>
  </p:sorterViewPr>
  <p:notesViewPr>
    <p:cSldViewPr>
      <p:cViewPr varScale="1">
        <p:scale>
          <a:sx n="62" d="100"/>
          <a:sy n="62" d="100"/>
        </p:scale>
        <p:origin x="-1350" y="-84"/>
      </p:cViewPr>
      <p:guideLst>
        <p:guide orient="horz" pos="2929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48A2119-7F22-4C2D-8B33-5CDCB1295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9799923-C74C-4511-BA82-BDB441DC9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</p:grpSp>
      <p:sp>
        <p:nvSpPr>
          <p:cNvPr id="14" name="Text Box 17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864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64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B4634CB-9AE1-4FEA-A57C-2AD31BCAB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0481D-D79A-4317-A5E5-08C4EEA0C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BE90E-C72E-4637-90C3-2ABE4CF3C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4BCDB-C25B-4792-B215-643DA3BA3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B4545-B3DE-4472-831D-92BC93E3A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356C2-3983-4E06-ADA4-46DE55B15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3E948-506B-4F35-81F6-538AC984A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FAF8B-839E-4835-90C5-BD426A704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28B49-3913-4990-B693-5994BA646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42DF-4F59-4ECE-8EA9-913BD0FA3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BC48C-C3EF-485F-88AF-F0BCA4FA2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C8A02-52E1-47B3-B04C-19599704D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53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53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4853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CF65A29D-FA28-4032-98F6-999455005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5390" name="Text Box 14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and FY13 Budget Development</a:t>
            </a:r>
            <a:br>
              <a:rPr lang="en-US" sz="3600" dirty="0" smtClean="0"/>
            </a:br>
            <a:r>
              <a:rPr lang="en-US" sz="3600" dirty="0" smtClean="0"/>
              <a:t>Special Board Meeting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Alachua County</a:t>
            </a:r>
          </a:p>
          <a:p>
            <a:r>
              <a:rPr lang="en-US" dirty="0" smtClean="0"/>
              <a:t>Office of Management and Budget</a:t>
            </a:r>
          </a:p>
          <a:p>
            <a:r>
              <a:rPr lang="en-US" dirty="0" smtClean="0"/>
              <a:t>August 30, 2011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Proposed Comprehensive Financial Policies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Budgeted Reserves for Contingency (page 12)</a:t>
            </a:r>
          </a:p>
          <a:p>
            <a:pPr lvl="2"/>
            <a:r>
              <a:rPr lang="en-US" sz="2600" dirty="0" smtClean="0"/>
              <a:t>Items #6 and #7 were moved to a new section “Replacement Funds/Reserves”</a:t>
            </a:r>
          </a:p>
          <a:p>
            <a:pPr lvl="2"/>
            <a:r>
              <a:rPr lang="en-US" sz="2600" dirty="0" smtClean="0"/>
              <a:t>Item #9 clarification changes</a:t>
            </a:r>
          </a:p>
          <a:p>
            <a:pPr lvl="2"/>
            <a:r>
              <a:rPr lang="en-US" sz="2600" dirty="0" smtClean="0"/>
              <a:t>Item #10 removes the redundancy for policy included in </a:t>
            </a:r>
            <a:r>
              <a:rPr lang="en-US" sz="2600" smtClean="0"/>
              <a:t>other sections</a:t>
            </a:r>
            <a:endParaRPr lang="en-US" sz="24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Proposed Comprehensive Financial Policies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Replacement Funds/Reserves (page 13)</a:t>
            </a:r>
          </a:p>
          <a:p>
            <a:pPr lvl="2"/>
            <a:r>
              <a:rPr lang="en-US" sz="2600" dirty="0" smtClean="0"/>
              <a:t>New section in policy with increased focus on managing future replacement costs for major equipment and vehicles</a:t>
            </a:r>
          </a:p>
          <a:p>
            <a:pPr lvl="2"/>
            <a:r>
              <a:rPr lang="en-US" sz="2600" dirty="0" smtClean="0"/>
              <a:t>Paragraphs were moved from “Budgeted Reserve for Contingency” section</a:t>
            </a:r>
          </a:p>
          <a:p>
            <a:pPr lvl="2"/>
            <a:r>
              <a:rPr lang="en-US" sz="2600" dirty="0" smtClean="0"/>
              <a:t>Item #6 has been added for replacement of major E-911 equipment</a:t>
            </a:r>
            <a:endParaRPr lang="en-US" sz="24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Proposed Comprehensive Financial Policies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Financial and Budgetary Reporting, Audits and Analysis (page 14)</a:t>
            </a:r>
          </a:p>
          <a:p>
            <a:pPr lvl="2"/>
            <a:r>
              <a:rPr lang="en-US" sz="2600" dirty="0" smtClean="0"/>
              <a:t>Added item#11 to clarify a practice already in place but not included in our policy.</a:t>
            </a:r>
          </a:p>
          <a:p>
            <a:pPr lvl="2"/>
            <a:r>
              <a:rPr lang="en-US" dirty="0" smtClean="0"/>
              <a:t>Also, recommended as a policy by GFOA best practices.</a:t>
            </a:r>
            <a:endParaRPr lang="en-US" sz="26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038600"/>
            <a:ext cx="8001000" cy="1752600"/>
          </a:xfrm>
        </p:spPr>
        <p:txBody>
          <a:bodyPr/>
          <a:lstStyle/>
          <a:p>
            <a:r>
              <a:rPr lang="en-US" dirty="0" smtClean="0"/>
              <a:t>FY12 – FY16 Five Year Comprehensive Capital Improvement Program (CCIP)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FY12 – FY16 Comprehensive Capital Improvement Program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2017712"/>
            <a:ext cx="8229600" cy="453548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Capital Preservation-General Facilities: (funding source-General Fund)  Largest project is resealing and painting 2 court related facilities and the Wilson </a:t>
            </a:r>
            <a:r>
              <a:rPr lang="en-US" dirty="0" smtClean="0"/>
              <a:t>Building with a budget of $341,120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Capital-General Facilities: (funding source-General Fund)  The one project utilizing the FY12 allocation is the Civil Courthouse HVAC totaling $</a:t>
            </a:r>
            <a:r>
              <a:rPr lang="en-US" dirty="0" smtClean="0"/>
              <a:t>650,000 (equal funding in FY13 as well)</a:t>
            </a:r>
            <a:endParaRPr lang="en-US" dirty="0"/>
          </a:p>
          <a:p>
            <a:endParaRPr lang="en-US" dirty="0"/>
          </a:p>
          <a:p>
            <a:r>
              <a:rPr lang="en-US" dirty="0"/>
              <a:t>Capital Preservation-Court Related Facilities: (funding source-Article V ticket surcharge) Largest amount, $605,000, is </a:t>
            </a:r>
            <a:r>
              <a:rPr lang="en-US" dirty="0" smtClean="0"/>
              <a:t>unallocated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2017712"/>
            <a:ext cx="8001000" cy="453548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Capital-Parks</a:t>
            </a:r>
            <a:r>
              <a:rPr lang="en-US" dirty="0"/>
              <a:t>: (funding source-49% General Fund, 51% MSTU-Un) 2 large projects include Lake Alto and Jonesville Park improvements</a:t>
            </a:r>
          </a:p>
          <a:p>
            <a:endParaRPr lang="en-US" dirty="0"/>
          </a:p>
          <a:p>
            <a:r>
              <a:rPr lang="en-US" dirty="0"/>
              <a:t>Technology Fund: (funding source-General Fund) $200,000 for Electronic Document Management</a:t>
            </a:r>
          </a:p>
          <a:p>
            <a:endParaRPr lang="en-US" dirty="0"/>
          </a:p>
          <a:p>
            <a:r>
              <a:rPr lang="en-US" dirty="0"/>
              <a:t>Impact Fees: (funding-impact fees) no projects listed for the transportation or fire fees and park fees are proposed to go towards Lake Kanapaha Park </a:t>
            </a:r>
          </a:p>
          <a:p>
            <a:endParaRPr lang="en-US" dirty="0"/>
          </a:p>
          <a:p>
            <a:r>
              <a:rPr lang="en-US" dirty="0"/>
              <a:t>Transportation: (funding gas taxes and bonds) list includes bike/pedestrian projects, unpaved surface </a:t>
            </a:r>
            <a:r>
              <a:rPr lang="en-US" dirty="0" smtClean="0"/>
              <a:t>treatments</a:t>
            </a:r>
            <a:r>
              <a:rPr lang="en-US" dirty="0"/>
              <a:t>, and continuing SW 8</a:t>
            </a:r>
            <a:r>
              <a:rPr lang="en-US" baseline="30000" dirty="0"/>
              <a:t>th</a:t>
            </a:r>
            <a:r>
              <a:rPr lang="en-US" dirty="0"/>
              <a:t> Ave</a:t>
            </a:r>
          </a:p>
        </p:txBody>
      </p:sp>
      <p:sp>
        <p:nvSpPr>
          <p:cNvPr id="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FY12 – FY16 Comprehensive Capital Improvement Program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RTS Funding for FY12 Bus Service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Tier 1 and Tier 2 Budget Issues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43000" y="1676400"/>
            <a:ext cx="7620000" cy="1462088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FY12 and FY13 Budget Development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August 30, 2011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22532" name="Picture 6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Current Budget Issues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Calendar Review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FY12 Budget Development Calendar</a:t>
            </a:r>
          </a:p>
          <a:p>
            <a:pPr lvl="2" eaLnBrk="1" hangingPunct="1">
              <a:defRPr/>
            </a:pPr>
            <a:r>
              <a:rPr lang="en-US" sz="2800" dirty="0" smtClean="0"/>
              <a:t>Budget development calendar has been approved and posted to the internet</a:t>
            </a:r>
          </a:p>
          <a:p>
            <a:pPr lvl="2" eaLnBrk="1" hangingPunct="1">
              <a:defRPr/>
            </a:pPr>
            <a:r>
              <a:rPr lang="en-US" sz="2800" dirty="0" smtClean="0"/>
              <a:t>Meetings in September</a:t>
            </a:r>
            <a:endParaRPr lang="en-US" sz="2400" dirty="0" smtClean="0"/>
          </a:p>
          <a:p>
            <a:pPr lvl="3" eaLnBrk="1" hangingPunct="1">
              <a:defRPr/>
            </a:pPr>
            <a:r>
              <a:rPr lang="en-US" sz="2400" dirty="0" smtClean="0"/>
              <a:t>September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– Fee Schedule and finalize budget adjustments</a:t>
            </a:r>
          </a:p>
          <a:p>
            <a:pPr lvl="3" eaLnBrk="1" hangingPunct="1">
              <a:defRPr/>
            </a:pPr>
            <a:r>
              <a:rPr lang="en-US" sz="2400" dirty="0" smtClean="0"/>
              <a:t>September 13th – First public hearing for TRIM</a:t>
            </a:r>
          </a:p>
          <a:p>
            <a:pPr lvl="3" eaLnBrk="1" hangingPunct="1">
              <a:defRPr/>
            </a:pPr>
            <a:r>
              <a:rPr lang="en-US" sz="2400" dirty="0" smtClean="0"/>
              <a:t>September 27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– Final public hearing for TRIM</a:t>
            </a:r>
          </a:p>
          <a:p>
            <a:pPr lvl="2" eaLnBrk="1" hangingPunct="1">
              <a:defRPr/>
            </a:pPr>
            <a:endParaRPr lang="en-US" sz="24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00" y="1600200"/>
            <a:ext cx="1371600" cy="830997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Note:  Reflects changes in property tax revenue only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0" y="2743200"/>
            <a:ext cx="1371600" cy="1015663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Simple majority = new construction value + change in PCPI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620000" y="3962400"/>
            <a:ext cx="1371600" cy="1015663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Rollback (up) = millage need for same amount of revenue as prior year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0" y="5257800"/>
            <a:ext cx="1371600" cy="646331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Super Majority = 10% over simple majority</a:t>
            </a:r>
            <a:endParaRPr lang="en-US" sz="1200" dirty="0"/>
          </a:p>
        </p:txBody>
      </p:sp>
      <p:sp>
        <p:nvSpPr>
          <p:cNvPr id="14" name="Oval 13"/>
          <p:cNvSpPr/>
          <p:nvPr/>
        </p:nvSpPr>
        <p:spPr bwMode="auto">
          <a:xfrm>
            <a:off x="0" y="838200"/>
            <a:ext cx="1981200" cy="457200"/>
          </a:xfrm>
          <a:prstGeom prst="ellipse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"/>
            <a:ext cx="7250064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Discussion, Comments, Questions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Community Conversations Summary of Events and Results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CAPP Advisory Board Funding Recommendations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FY12 Proposed Comprehensive Financial Policies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Proposed Comprehensive Financial Policies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Appropriation Policy #3 (page 2)</a:t>
            </a:r>
          </a:p>
          <a:p>
            <a:pPr lvl="2"/>
            <a:r>
              <a:rPr lang="en-US" sz="2600" dirty="0" smtClean="0"/>
              <a:t>A fund for private, not-for-profit outside agencies shall be maintained with an annual appropriation.  </a:t>
            </a:r>
            <a:r>
              <a:rPr lang="en-US" sz="2600" i="1" u="sng" dirty="0" smtClean="0"/>
              <a:t>This appropriation shall be recommended by the County Manager, within the Tentative Budget, at a base level of 1% of the General Fund’s operating revenues - subject to budget limitations.</a:t>
            </a:r>
            <a:r>
              <a:rPr lang="en-US" sz="2600" dirty="0" smtClean="0"/>
              <a:t>  </a:t>
            </a:r>
            <a:r>
              <a:rPr lang="en-US" sz="2600" strike="sngStrike" dirty="0" smtClean="0"/>
              <a:t>This appropriation shall be divided between poverty reduction programs (80%) and cultural and environmental programs (20%).  </a:t>
            </a:r>
            <a:endParaRPr lang="en-US" sz="2400" strike="sngStrike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F1A42C0E133E4C9F933E811ACC6471" ma:contentTypeVersion="8" ma:contentTypeDescription="Create a new document." ma:contentTypeScope="" ma:versionID="debb0e60894ca6358f90fa0a6855db8f">
  <xsd:schema xmlns:xsd="http://www.w3.org/2001/XMLSchema" xmlns:xs="http://www.w3.org/2001/XMLSchema" xmlns:p="http://schemas.microsoft.com/office/2006/metadata/properties" xmlns:ns1="http://schemas.microsoft.com/sharepoint/v3" xmlns:ns2="a7d1d18a-918b-4344-b6de-8b7924e15f4d" targetNamespace="http://schemas.microsoft.com/office/2006/metadata/properties" ma:root="true" ma:fieldsID="2bb420334984f497f7a475f942e63e84" ns1:_="" ns2:_="">
    <xsd:import namespace="http://schemas.microsoft.com/sharepoint/v3"/>
    <xsd:import namespace="a7d1d18a-918b-4344-b6de-8b7924e15f4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estination_x0020_P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1d18a-918b-4344-b6de-8b7924e15f4d" elementFormDefault="qualified">
    <xsd:import namespace="http://schemas.microsoft.com/office/2006/documentManagement/types"/>
    <xsd:import namespace="http://schemas.microsoft.com/office/infopath/2007/PartnerControls"/>
    <xsd:element name="Destination_x0020_Page" ma:index="6" nillable="true" ma:displayName="Destination Web Part" ma:description="Input the web part that you would like the document to be displayed in For Example &quot;Fees &amp; Charges&quot; or &quot;Community Conversations&quot;...etc etc" ma:format="Dropdown" ma:internalName="Destination_x0020_Page" ma:readOnly="false">
      <xsd:simpleType>
        <xsd:restriction base="dms:Choice">
          <xsd:enumeration value="None"/>
          <xsd:enumeration value="Fees &amp; Charges"/>
          <xsd:enumeration value="Citizens Guide to Budget"/>
          <xsd:enumeration value="AFS Performance Quarterly Webpart"/>
          <xsd:enumeration value="AC Strategic Alignmen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  <Destination_x0020_Page xmlns="a7d1d18a-918b-4344-b6de-8b7924e15f4d" xsi:nil="true"/>
  </documentManagement>
</p:properties>
</file>

<file path=customXml/itemProps1.xml><?xml version="1.0" encoding="utf-8"?>
<ds:datastoreItem xmlns:ds="http://schemas.openxmlformats.org/officeDocument/2006/customXml" ds:itemID="{830C9D77-2B52-493D-BBDF-6620F526EC75}"/>
</file>

<file path=customXml/itemProps2.xml><?xml version="1.0" encoding="utf-8"?>
<ds:datastoreItem xmlns:ds="http://schemas.openxmlformats.org/officeDocument/2006/customXml" ds:itemID="{9FA5A3E5-766E-49B6-ABD5-C18AD27273A3}"/>
</file>

<file path=customXml/itemProps3.xml><?xml version="1.0" encoding="utf-8"?>
<ds:datastoreItem xmlns:ds="http://schemas.openxmlformats.org/officeDocument/2006/customXml" ds:itemID="{C005A84A-3BCB-4C5D-A314-9ACD0BA21C1B}"/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13175</TotalTime>
  <Words>552</Words>
  <Application>Microsoft Office PowerPoint</Application>
  <PresentationFormat>On-screen Show (4:3)</PresentationFormat>
  <Paragraphs>75</Paragraphs>
  <Slides>18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Blends</vt:lpstr>
      <vt:lpstr>FY12 and FY13 Budget Development Special Board Meeting</vt:lpstr>
      <vt:lpstr>FY12 Budget Development</vt:lpstr>
      <vt:lpstr>FY12 Budget Development Calendar Review</vt:lpstr>
      <vt:lpstr>Slide 4</vt:lpstr>
      <vt:lpstr>FY12 Budget Development</vt:lpstr>
      <vt:lpstr>FY12 Budget Development</vt:lpstr>
      <vt:lpstr>FY12 Budget Development</vt:lpstr>
      <vt:lpstr>FY12 Budget Development</vt:lpstr>
      <vt:lpstr>FY12 Proposed Comprehensive Financial Policies</vt:lpstr>
      <vt:lpstr>FY12 Proposed Comprehensive Financial Policies</vt:lpstr>
      <vt:lpstr>FY12 Proposed Comprehensive Financial Policies</vt:lpstr>
      <vt:lpstr>FY12 Proposed Comprehensive Financial Policies</vt:lpstr>
      <vt:lpstr>FY12 Budget Development</vt:lpstr>
      <vt:lpstr>FY12 – FY16 Comprehensive Capital Improvement Program</vt:lpstr>
      <vt:lpstr>FY12 – FY16 Comprehensive Capital Improvement Program</vt:lpstr>
      <vt:lpstr>FY12 Budget Development</vt:lpstr>
      <vt:lpstr>FY12 Budget Development</vt:lpstr>
      <vt:lpstr>FY12 and FY13 Budget Development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Suzanne Gable</cp:lastModifiedBy>
  <cp:revision>249</cp:revision>
  <cp:lastPrinted>1601-01-01T00:00:00Z</cp:lastPrinted>
  <dcterms:created xsi:type="dcterms:W3CDTF">2006-01-18T23:08:26Z</dcterms:created>
  <dcterms:modified xsi:type="dcterms:W3CDTF">2011-09-12T15:46:10Z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Type">
    <vt:lpwstr>Presentation</vt:lpwstr>
  </property>
  <property fmtid="{D5CDD505-2E9C-101B-9397-08002B2CF9AE}" pid="3" name="ContentTypeId">
    <vt:lpwstr>0x010100E0F1A42C0E133E4C9F933E811ACC6471</vt:lpwstr>
  </property>
  <property fmtid="{D5CDD505-2E9C-101B-9397-08002B2CF9AE}" pid="4" name="Order">
    <vt:r8>18900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</Properties>
</file>