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68" r:id="rId5"/>
    <p:sldId id="337" r:id="rId6"/>
    <p:sldId id="280" r:id="rId7"/>
    <p:sldId id="276" r:id="rId8"/>
    <p:sldId id="281" r:id="rId9"/>
    <p:sldId id="282" r:id="rId10"/>
    <p:sldId id="277" r:id="rId11"/>
    <p:sldId id="278" r:id="rId12"/>
    <p:sldId id="283" r:id="rId13"/>
    <p:sldId id="285" r:id="rId14"/>
    <p:sldId id="287" r:id="rId15"/>
    <p:sldId id="288" r:id="rId16"/>
    <p:sldId id="289" r:id="rId17"/>
    <p:sldId id="290" r:id="rId18"/>
    <p:sldId id="291" r:id="rId19"/>
    <p:sldId id="293" r:id="rId20"/>
    <p:sldId id="294" r:id="rId21"/>
    <p:sldId id="295" r:id="rId22"/>
    <p:sldId id="296" r:id="rId23"/>
    <p:sldId id="297" r:id="rId24"/>
    <p:sldId id="298" r:id="rId25"/>
    <p:sldId id="299" r:id="rId26"/>
    <p:sldId id="300" r:id="rId27"/>
    <p:sldId id="301" r:id="rId28"/>
    <p:sldId id="302" r:id="rId29"/>
    <p:sldId id="309" r:id="rId30"/>
    <p:sldId id="307" r:id="rId31"/>
    <p:sldId id="308" r:id="rId32"/>
    <p:sldId id="312" r:id="rId33"/>
    <p:sldId id="314" r:id="rId34"/>
    <p:sldId id="338" r:id="rId35"/>
    <p:sldId id="339" r:id="rId36"/>
    <p:sldId id="340" r:id="rId37"/>
    <p:sldId id="341" r:id="rId38"/>
    <p:sldId id="349" r:id="rId39"/>
    <p:sldId id="350" r:id="rId40"/>
    <p:sldId id="354" r:id="rId41"/>
    <p:sldId id="342" r:id="rId42"/>
    <p:sldId id="343" r:id="rId43"/>
    <p:sldId id="344" r:id="rId44"/>
    <p:sldId id="346" r:id="rId45"/>
    <p:sldId id="351" r:id="rId46"/>
    <p:sldId id="352" r:id="rId47"/>
    <p:sldId id="353" r:id="rId48"/>
    <p:sldId id="34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9" autoAdjust="0"/>
  </p:normalViewPr>
  <p:slideViewPr>
    <p:cSldViewPr>
      <p:cViewPr varScale="1">
        <p:scale>
          <a:sx n="84" d="100"/>
          <a:sy n="84" d="100"/>
        </p:scale>
        <p:origin x="-18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467169-53BD-42BD-903F-AF52CBD2BA1A}"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150415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67169-53BD-42BD-903F-AF52CBD2BA1A}"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245880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67169-53BD-42BD-903F-AF52CBD2BA1A}"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295611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67169-53BD-42BD-903F-AF52CBD2BA1A}"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179398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467169-53BD-42BD-903F-AF52CBD2BA1A}"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202585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467169-53BD-42BD-903F-AF52CBD2BA1A}"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42000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467169-53BD-42BD-903F-AF52CBD2BA1A}" type="datetimeFigureOut">
              <a:rPr lang="en-US" smtClean="0"/>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193742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467169-53BD-42BD-903F-AF52CBD2BA1A}" type="datetimeFigureOut">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86460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67169-53BD-42BD-903F-AF52CBD2BA1A}" type="datetimeFigureOut">
              <a:rPr lang="en-US" smtClean="0"/>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242031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67169-53BD-42BD-903F-AF52CBD2BA1A}"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203530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67169-53BD-42BD-903F-AF52CBD2BA1A}"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CDB59-8CE1-40E4-8D76-37B92E4EA951}" type="slidenum">
              <a:rPr lang="en-US" smtClean="0"/>
              <a:t>‹#›</a:t>
            </a:fld>
            <a:endParaRPr lang="en-US"/>
          </a:p>
        </p:txBody>
      </p:sp>
    </p:spTree>
    <p:extLst>
      <p:ext uri="{BB962C8B-B14F-4D97-AF65-F5344CB8AC3E}">
        <p14:creationId xmlns:p14="http://schemas.microsoft.com/office/powerpoint/2010/main" val="356048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67169-53BD-42BD-903F-AF52CBD2BA1A}" type="datetimeFigureOut">
              <a:rPr lang="en-US" smtClean="0"/>
              <a:t>8/25/2014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CDB59-8CE1-40E4-8D76-37B92E4EA951}" type="slidenum">
              <a:rPr lang="en-US" smtClean="0"/>
              <a:t>‹#›</a:t>
            </a:fld>
            <a:endParaRPr lang="en-US"/>
          </a:p>
        </p:txBody>
      </p:sp>
    </p:spTree>
    <p:extLst>
      <p:ext uri="{BB962C8B-B14F-4D97-AF65-F5344CB8AC3E}">
        <p14:creationId xmlns:p14="http://schemas.microsoft.com/office/powerpoint/2010/main" val="20945798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www.google.com/url?sa=t&amp;rct=j&amp;q=&amp;esrc=s&amp;source=web&amp;cd=7&amp;cad=rja&amp;uact=8&amp;ved=0CD8QFjAG&amp;url=http://sfrc.ufl.edu/cfeor/docs/updates/CFEOR_Updates_090712.pdf&amp;ei=Y3WCU7DyHYPsoASmrIDQCg&amp;usg=AFQjCNElNZreGc8pfNRfeG1hTUQ5F5tL3w&amp;sig2=J6Cca5I1NoSo9MkQxKwMZg&amp;bvm=bv.67720277,d.cG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www.google.com/url?sa=t&amp;rct=j&amp;q=&amp;esrc=s&amp;source=web&amp;cd=7&amp;cad=rja&amp;uact=8&amp;ved=0CD8QFjAG&amp;url=http://sfrc.ufl.edu/cfeor/docs/updates/CFEOR_Updates_090712.pdf&amp;ei=Y3WCU7DyHYPsoASmrIDQCg&amp;usg=AFQjCNElNZreGc8pfNRfeG1hTUQ5F5tL3w&amp;sig2=J6Cca5I1NoSo9MkQxKwMZg&amp;bvm=bv.67720277,d.cGU"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en.wikipedia.org/wiki/David_Keith_(scientist)" TargetMode="Externa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3.jpg"/></Relationships>
</file>

<file path=ppt/slides/_rels/slide3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2.jpg"/><Relationship Id="rId7" Type="http://schemas.openxmlformats.org/officeDocument/2006/relationships/hyperlink" Target="http://thecolbertreport.cc.com/videos/lv0hd2/david-keith" TargetMode="Externa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3.jpg"/></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www.google.com/url?sa=t&amp;rct=j&amp;q=&amp;esrc=s&amp;source=web&amp;cd=7&amp;cad=rja&amp;uact=8&amp;ved=0CD8QFjAG&amp;url=http://sfrc.ufl.edu/cfeor/docs/updates/CFEOR_Updates_090712.pdf&amp;ei=Y3WCU7DyHYPsoASmrIDQCg&amp;usg=AFQjCNElNZreGc8pfNRfeG1hTUQ5F5tL3w&amp;sig2=J6Cca5I1NoSo9MkQxKwMZg&amp;bvm=bv.67720277,d.cG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fas.org/sgp/crs/misc/R41371.pdf"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www.google.com/url?sa=t&amp;rct=j&amp;q=&amp;esrc=s&amp;source=web&amp;cd=7&amp;cad=rja&amp;uact=8&amp;ved=0CD8QFjAG&amp;url=http://sfrc.ufl.edu/cfeor/docs/updates/CFEOR_Updates_090712.pdf&amp;ei=Y3WCU7DyHYPsoASmrIDQCg&amp;usg=AFQjCNElNZreGc8pfNRfeG1hTUQ5F5tL3w&amp;sig2=J6Cca5I1NoSo9MkQxKwMZg&amp;bvm=bv.67720277,d.cG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16.jpg"/><Relationship Id="rId4" Type="http://schemas.openxmlformats.org/officeDocument/2006/relationships/hyperlink" Target="http://www.google.com/url?sa=t&amp;rct=j&amp;q=&amp;esrc=s&amp;source=web&amp;cd=7&amp;cad=rja&amp;uact=8&amp;ved=0CD8QFjAG&amp;url=http://sfrc.ufl.edu/cfeor/docs/updates/CFEOR_Updates_090712.pdf&amp;ei=Y3WCU7DyHYPsoASmrIDQCg&amp;usg=AFQjCNElNZreGc8pfNRfeG1hTUQ5F5tL3w&amp;sig2=J6Cca5I1NoSo9MkQxKwMZg&amp;bvm=bv.67720277,d.cG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16.jpg"/><Relationship Id="rId4" Type="http://schemas.openxmlformats.org/officeDocument/2006/relationships/hyperlink" Target="http://www.google.com/url?sa=t&amp;rct=j&amp;q=&amp;esrc=s&amp;source=web&amp;cd=7&amp;cad=rja&amp;uact=8&amp;ved=0CD8QFjAG&amp;url=http://sfrc.ufl.edu/cfeor/docs/updates/CFEOR_Updates_090712.pdf&amp;ei=Y3WCU7DyHYPsoASmrIDQCg&amp;usg=AFQjCNElNZreGc8pfNRfeG1hTUQ5F5tL3w&amp;sig2=J6Cca5I1NoSo9MkQxKwMZg&amp;bvm=bv.67720277,d.cG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16.jpg"/><Relationship Id="rId4" Type="http://schemas.openxmlformats.org/officeDocument/2006/relationships/hyperlink" Target="http://www.google.com/url?sa=t&amp;rct=j&amp;q=&amp;esrc=s&amp;source=web&amp;cd=7&amp;cad=rja&amp;uact=8&amp;ved=0CD8QFjAG&amp;url=http://sfrc.ufl.edu/cfeor/docs/updates/CFEOR_Updates_090712.pdf&amp;ei=Y3WCU7DyHYPsoASmrIDQCg&amp;usg=AFQjCNElNZreGc8pfNRfeG1hTUQ5F5tL3w&amp;sig2=J6Cca5I1NoSo9MkQxKwMZg&amp;bvm=bv.67720277,d.cG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16.jpg"/><Relationship Id="rId4" Type="http://schemas.openxmlformats.org/officeDocument/2006/relationships/hyperlink" Target="http://www.google.com/url?sa=t&amp;rct=j&amp;q=&amp;esrc=s&amp;source=web&amp;cd=7&amp;cad=rja&amp;uact=8&amp;ved=0CD8QFjAG&amp;url=http://sfrc.ufl.edu/cfeor/docs/updates/CFEOR_Updates_090712.pdf&amp;ei=Y3WCU7DyHYPsoASmrIDQCg&amp;usg=AFQjCNElNZreGc8pfNRfeG1hTUQ5F5tL3w&amp;sig2=J6Cca5I1NoSo9MkQxKwMZg&amp;bvm=bv.67720277,d.cGU"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oyalsociety.org/policy/publications/2009/geoengineering-climate"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752600"/>
            <a:ext cx="6400800" cy="4343400"/>
          </a:xfrm>
        </p:spPr>
        <p:txBody>
          <a:bodyPr>
            <a:noAutofit/>
          </a:bodyPr>
          <a:lstStyle/>
          <a:p>
            <a:pPr algn="ctr"/>
            <a:endParaRPr lang="en-US" sz="4000" b="1" dirty="0" smtClean="0">
              <a:solidFill>
                <a:srgbClr val="002060"/>
              </a:solidFill>
            </a:endParaRPr>
          </a:p>
          <a:p>
            <a:endParaRPr lang="en-US" b="1" dirty="0" smtClean="0">
              <a:solidFill>
                <a:schemeClr val="tx2"/>
              </a:solidFill>
            </a:endParaRPr>
          </a:p>
          <a:p>
            <a:endParaRPr lang="en-US" b="1" dirty="0" smtClean="0">
              <a:solidFill>
                <a:schemeClr val="tx2"/>
              </a:solidFill>
            </a:endParaRP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382000" cy="5715000"/>
          </a:xfrm>
          <a:prstGeom prst="rect">
            <a:avLst/>
          </a:prstGeom>
        </p:spPr>
      </p:pic>
      <p:sp>
        <p:nvSpPr>
          <p:cNvPr id="2" name="TextBox 1"/>
          <p:cNvSpPr txBox="1"/>
          <p:nvPr/>
        </p:nvSpPr>
        <p:spPr>
          <a:xfrm>
            <a:off x="457200" y="762000"/>
            <a:ext cx="8229600" cy="400110"/>
          </a:xfrm>
          <a:prstGeom prst="rect">
            <a:avLst/>
          </a:prstGeom>
          <a:noFill/>
        </p:spPr>
        <p:txBody>
          <a:bodyPr wrap="square" rtlCol="0">
            <a:spAutoFit/>
          </a:bodyPr>
          <a:lstStyle/>
          <a:p>
            <a:pPr algn="ctr"/>
            <a:r>
              <a:rPr lang="en-US" sz="2000" b="1" dirty="0" smtClean="0">
                <a:solidFill>
                  <a:schemeClr val="bg1">
                    <a:lumMod val="95000"/>
                  </a:schemeClr>
                </a:solidFill>
              </a:rPr>
              <a:t>Presentation by EPAC Board member,  Harold Saive  - July 1, 2014</a:t>
            </a:r>
            <a:endParaRPr lang="en-US" sz="2000" b="1" dirty="0">
              <a:solidFill>
                <a:schemeClr val="bg1">
                  <a:lumMod val="95000"/>
                </a:schemeClr>
              </a:solidFill>
            </a:endParaRPr>
          </a:p>
        </p:txBody>
      </p:sp>
    </p:spTree>
    <p:extLst>
      <p:ext uri="{BB962C8B-B14F-4D97-AF65-F5344CB8AC3E}">
        <p14:creationId xmlns:p14="http://schemas.microsoft.com/office/powerpoint/2010/main" val="1501414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540" y="1066800"/>
            <a:ext cx="8686800" cy="4801314"/>
          </a:xfrm>
          <a:prstGeom prst="rect">
            <a:avLst/>
          </a:prstGeom>
          <a:noFill/>
        </p:spPr>
        <p:txBody>
          <a:bodyPr wrap="square" rtlCol="0">
            <a:spAutoFit/>
          </a:bodyPr>
          <a:lstStyle/>
          <a:p>
            <a:r>
              <a:rPr lang="en-US" b="1" dirty="0" smtClean="0">
                <a:solidFill>
                  <a:srgbClr val="002060"/>
                </a:solidFill>
              </a:rPr>
              <a:t>Carbon Dioxide Removal (CDR) methods include:</a:t>
            </a:r>
          </a:p>
          <a:p>
            <a:endParaRPr lang="en-US" dirty="0">
              <a:solidFill>
                <a:srgbClr val="002060"/>
              </a:solidFill>
            </a:endParaRPr>
          </a:p>
          <a:p>
            <a:r>
              <a:rPr lang="en-US" b="1" dirty="0" smtClean="0">
                <a:solidFill>
                  <a:srgbClr val="002060"/>
                </a:solidFill>
              </a:rPr>
              <a:t>Afforestation:  </a:t>
            </a:r>
            <a:r>
              <a:rPr lang="en-US" dirty="0" smtClean="0">
                <a:solidFill>
                  <a:srgbClr val="002060"/>
                </a:solidFill>
              </a:rPr>
              <a:t>involves </a:t>
            </a:r>
            <a:r>
              <a:rPr lang="en-US" dirty="0">
                <a:solidFill>
                  <a:srgbClr val="002060"/>
                </a:solidFill>
              </a:rPr>
              <a:t>planting tree seedlings on sites that have been without trees for </a:t>
            </a:r>
            <a:r>
              <a:rPr lang="en-US" dirty="0" smtClean="0">
                <a:solidFill>
                  <a:srgbClr val="002060"/>
                </a:solidFill>
              </a:rPr>
              <a:t>several years</a:t>
            </a:r>
            <a:r>
              <a:rPr lang="en-US" dirty="0">
                <a:solidFill>
                  <a:srgbClr val="002060"/>
                </a:solidFill>
              </a:rPr>
              <a:t>, generally a decade or more</a:t>
            </a:r>
            <a:r>
              <a:rPr lang="en-US" dirty="0" smtClean="0">
                <a:solidFill>
                  <a:srgbClr val="002060"/>
                </a:solidFill>
              </a:rPr>
              <a:t>. (Land use change?)</a:t>
            </a:r>
          </a:p>
          <a:p>
            <a:endParaRPr lang="en-US" dirty="0">
              <a:solidFill>
                <a:srgbClr val="002060"/>
              </a:solidFill>
            </a:endParaRPr>
          </a:p>
          <a:p>
            <a:r>
              <a:rPr lang="en-US" b="1" dirty="0" smtClean="0">
                <a:solidFill>
                  <a:srgbClr val="002060"/>
                </a:solidFill>
              </a:rPr>
              <a:t>Ocean fertilization:  </a:t>
            </a:r>
            <a:r>
              <a:rPr lang="en-US" dirty="0" smtClean="0">
                <a:solidFill>
                  <a:srgbClr val="002060"/>
                </a:solidFill>
              </a:rPr>
              <a:t>The addition </a:t>
            </a:r>
            <a:r>
              <a:rPr lang="en-US" dirty="0">
                <a:solidFill>
                  <a:srgbClr val="002060"/>
                </a:solidFill>
              </a:rPr>
              <a:t>of nutrients such as iron to the ocean to expedite carbon</a:t>
            </a:r>
          </a:p>
          <a:p>
            <a:r>
              <a:rPr lang="en-US" dirty="0">
                <a:solidFill>
                  <a:srgbClr val="002060"/>
                </a:solidFill>
              </a:rPr>
              <a:t>sequestration from </a:t>
            </a:r>
            <a:r>
              <a:rPr lang="en-US" dirty="0" smtClean="0">
                <a:solidFill>
                  <a:srgbClr val="002060"/>
                </a:solidFill>
              </a:rPr>
              <a:t>phytoplankton.</a:t>
            </a:r>
            <a:endParaRPr lang="en-US" b="1" dirty="0" smtClean="0">
              <a:solidFill>
                <a:srgbClr val="002060"/>
              </a:solidFill>
            </a:endParaRPr>
          </a:p>
          <a:p>
            <a:endParaRPr lang="en-US" dirty="0">
              <a:solidFill>
                <a:srgbClr val="002060"/>
              </a:solidFill>
            </a:endParaRPr>
          </a:p>
          <a:p>
            <a:r>
              <a:rPr lang="en-US" b="1" dirty="0" smtClean="0">
                <a:solidFill>
                  <a:srgbClr val="002060"/>
                </a:solidFill>
              </a:rPr>
              <a:t>Biomass:  </a:t>
            </a:r>
            <a:r>
              <a:rPr lang="en-US" dirty="0">
                <a:solidFill>
                  <a:srgbClr val="002060"/>
                </a:solidFill>
              </a:rPr>
              <a:t>In addition to crop-based carbon capture, </a:t>
            </a:r>
            <a:r>
              <a:rPr lang="en-US" b="1" dirty="0">
                <a:solidFill>
                  <a:srgbClr val="002060"/>
                </a:solidFill>
              </a:rPr>
              <a:t>bioenergy </a:t>
            </a:r>
            <a:r>
              <a:rPr lang="en-US" dirty="0">
                <a:solidFill>
                  <a:srgbClr val="002060"/>
                </a:solidFill>
              </a:rPr>
              <a:t>generation coupled with CO2 </a:t>
            </a:r>
            <a:r>
              <a:rPr lang="en-US" b="1" dirty="0">
                <a:solidFill>
                  <a:srgbClr val="002060"/>
                </a:solidFill>
              </a:rPr>
              <a:t>capture </a:t>
            </a:r>
            <a:r>
              <a:rPr lang="en-US" b="1" dirty="0" smtClean="0">
                <a:solidFill>
                  <a:srgbClr val="002060"/>
                </a:solidFill>
              </a:rPr>
              <a:t>and sequestration </a:t>
            </a:r>
            <a:r>
              <a:rPr lang="en-US" b="1" dirty="0">
                <a:solidFill>
                  <a:srgbClr val="002060"/>
                </a:solidFill>
              </a:rPr>
              <a:t>(BECS) </a:t>
            </a:r>
            <a:r>
              <a:rPr lang="en-US" dirty="0">
                <a:solidFill>
                  <a:srgbClr val="002060"/>
                </a:solidFill>
              </a:rPr>
              <a:t>could sequester carbon. BECS consists of three phases: planting </a:t>
            </a:r>
            <a:r>
              <a:rPr lang="en-US" dirty="0" smtClean="0">
                <a:solidFill>
                  <a:srgbClr val="002060"/>
                </a:solidFill>
              </a:rPr>
              <a:t>and growing </a:t>
            </a:r>
            <a:r>
              <a:rPr lang="en-US" dirty="0">
                <a:solidFill>
                  <a:srgbClr val="002060"/>
                </a:solidFill>
              </a:rPr>
              <a:t>a biomass crop such as </a:t>
            </a:r>
            <a:r>
              <a:rPr lang="en-US" dirty="0" err="1">
                <a:solidFill>
                  <a:srgbClr val="002060"/>
                </a:solidFill>
              </a:rPr>
              <a:t>switchgrass</a:t>
            </a:r>
            <a:r>
              <a:rPr lang="en-US" dirty="0">
                <a:solidFill>
                  <a:srgbClr val="002060"/>
                </a:solidFill>
              </a:rPr>
              <a:t>, harvesting the crop for biofuel production, </a:t>
            </a:r>
            <a:r>
              <a:rPr lang="en-US" dirty="0" smtClean="0">
                <a:solidFill>
                  <a:srgbClr val="002060"/>
                </a:solidFill>
              </a:rPr>
              <a:t>and capturing </a:t>
            </a:r>
            <a:r>
              <a:rPr lang="en-US" dirty="0">
                <a:solidFill>
                  <a:srgbClr val="002060"/>
                </a:solidFill>
              </a:rPr>
              <a:t>and storing the carbon released during this </a:t>
            </a:r>
            <a:r>
              <a:rPr lang="en-US" dirty="0" smtClean="0">
                <a:solidFill>
                  <a:srgbClr val="002060"/>
                </a:solidFill>
              </a:rPr>
              <a:t>process.  </a:t>
            </a:r>
          </a:p>
          <a:p>
            <a:endParaRPr lang="en-US" dirty="0">
              <a:solidFill>
                <a:srgbClr val="002060"/>
              </a:solidFill>
            </a:endParaRPr>
          </a:p>
          <a:p>
            <a:r>
              <a:rPr lang="en-US" dirty="0" smtClean="0">
                <a:solidFill>
                  <a:srgbClr val="002060"/>
                </a:solidFill>
              </a:rPr>
              <a:t>BECS </a:t>
            </a:r>
            <a:r>
              <a:rPr lang="en-US" dirty="0">
                <a:solidFill>
                  <a:srgbClr val="002060"/>
                </a:solidFill>
              </a:rPr>
              <a:t>is expected to </a:t>
            </a:r>
            <a:r>
              <a:rPr lang="en-US" dirty="0" smtClean="0">
                <a:solidFill>
                  <a:srgbClr val="002060"/>
                </a:solidFill>
              </a:rPr>
              <a:t>use technology </a:t>
            </a:r>
            <a:r>
              <a:rPr lang="en-US" dirty="0">
                <a:solidFill>
                  <a:srgbClr val="002060"/>
                </a:solidFill>
              </a:rPr>
              <a:t>similar to CCS technology used for capturing CO2 from fossil fuel </a:t>
            </a:r>
            <a:r>
              <a:rPr lang="en-US" dirty="0" smtClean="0">
                <a:solidFill>
                  <a:srgbClr val="002060"/>
                </a:solidFill>
              </a:rPr>
              <a:t>combustion.  </a:t>
            </a:r>
            <a:r>
              <a:rPr lang="en-US" b="1" dirty="0" smtClean="0">
                <a:solidFill>
                  <a:srgbClr val="002060"/>
                </a:solidFill>
              </a:rPr>
              <a:t>When </a:t>
            </a:r>
            <a:r>
              <a:rPr lang="en-US" b="1" dirty="0">
                <a:solidFill>
                  <a:srgbClr val="002060"/>
                </a:solidFill>
              </a:rPr>
              <a:t>biomass is used to generate electricity, the CO2 released in the process may be </a:t>
            </a:r>
            <a:r>
              <a:rPr lang="en-US" b="1" dirty="0" smtClean="0">
                <a:solidFill>
                  <a:srgbClr val="002060"/>
                </a:solidFill>
              </a:rPr>
              <a:t>sequestered </a:t>
            </a:r>
            <a:r>
              <a:rPr lang="en-US" b="1" dirty="0">
                <a:solidFill>
                  <a:srgbClr val="002060"/>
                </a:solidFill>
              </a:rPr>
              <a:t>in geologic formations</a:t>
            </a:r>
            <a:r>
              <a:rPr lang="en-US" dirty="0">
                <a:solidFill>
                  <a:srgbClr val="002060"/>
                </a:solidFill>
              </a:rPr>
              <a:t>, in the same way as it would be used in a fossil-fuel generation </a:t>
            </a:r>
            <a:r>
              <a:rPr lang="en-US" dirty="0" smtClean="0">
                <a:solidFill>
                  <a:srgbClr val="002060"/>
                </a:solidFill>
              </a:rPr>
              <a:t>CCS operation</a:t>
            </a:r>
            <a:r>
              <a:rPr lang="en-US" dirty="0">
                <a:solidFill>
                  <a:srgbClr val="002060"/>
                </a:solidFill>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Tree>
    <p:extLst>
      <p:ext uri="{BB962C8B-B14F-4D97-AF65-F5344CB8AC3E}">
        <p14:creationId xmlns:p14="http://schemas.microsoft.com/office/powerpoint/2010/main" val="39263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540" y="1142286"/>
            <a:ext cx="8686800" cy="5078313"/>
          </a:xfrm>
          <a:prstGeom prst="rect">
            <a:avLst/>
          </a:prstGeom>
          <a:noFill/>
        </p:spPr>
        <p:txBody>
          <a:bodyPr wrap="square" rtlCol="0">
            <a:spAutoFit/>
          </a:bodyPr>
          <a:lstStyle/>
          <a:p>
            <a:r>
              <a:rPr lang="en-US" b="1" dirty="0">
                <a:solidFill>
                  <a:srgbClr val="002060"/>
                </a:solidFill>
              </a:rPr>
              <a:t>Geoengineering </a:t>
            </a:r>
            <a:r>
              <a:rPr lang="en-US" b="1" dirty="0" smtClean="0">
                <a:solidFill>
                  <a:srgbClr val="002060"/>
                </a:solidFill>
              </a:rPr>
              <a:t>Governance</a:t>
            </a:r>
          </a:p>
          <a:p>
            <a:endParaRPr lang="en-US" b="1" dirty="0" smtClean="0">
              <a:solidFill>
                <a:srgbClr val="002060"/>
              </a:solidFill>
            </a:endParaRPr>
          </a:p>
          <a:p>
            <a:pPr algn="just"/>
            <a:r>
              <a:rPr lang="en-US" b="1" dirty="0" smtClean="0">
                <a:solidFill>
                  <a:srgbClr val="002060"/>
                </a:solidFill>
              </a:rPr>
              <a:t>Geoengineering </a:t>
            </a:r>
            <a:r>
              <a:rPr lang="en-US" b="1" dirty="0">
                <a:solidFill>
                  <a:srgbClr val="002060"/>
                </a:solidFill>
              </a:rPr>
              <a:t>technologies aim to modify the Earth’s energy balance in order to reduce</a:t>
            </a:r>
          </a:p>
          <a:p>
            <a:pPr algn="just"/>
            <a:r>
              <a:rPr lang="en-US" b="1" dirty="0">
                <a:solidFill>
                  <a:srgbClr val="002060"/>
                </a:solidFill>
              </a:rPr>
              <a:t>temperatures and counteract anthropogenic climate change through large-scale and </a:t>
            </a:r>
            <a:r>
              <a:rPr lang="en-US" b="1" dirty="0" smtClean="0">
                <a:solidFill>
                  <a:srgbClr val="002060"/>
                </a:solidFill>
              </a:rPr>
              <a:t>deliberate modifications</a:t>
            </a:r>
            <a:r>
              <a:rPr lang="en-US" b="1" dirty="0">
                <a:solidFill>
                  <a:srgbClr val="002060"/>
                </a:solidFill>
              </a:rPr>
              <a:t>. </a:t>
            </a:r>
            <a:endParaRPr lang="en-US" b="1" dirty="0" smtClean="0">
              <a:solidFill>
                <a:srgbClr val="002060"/>
              </a:solidFill>
            </a:endParaRPr>
          </a:p>
          <a:p>
            <a:endParaRPr lang="en-US" b="1" dirty="0">
              <a:solidFill>
                <a:srgbClr val="002060"/>
              </a:solidFill>
            </a:endParaRPr>
          </a:p>
          <a:p>
            <a:r>
              <a:rPr lang="en-US" b="1" dirty="0" smtClean="0">
                <a:solidFill>
                  <a:srgbClr val="002060"/>
                </a:solidFill>
              </a:rPr>
              <a:t>Implementation </a:t>
            </a:r>
            <a:r>
              <a:rPr lang="en-US" b="1" dirty="0">
                <a:solidFill>
                  <a:srgbClr val="002060"/>
                </a:solidFill>
              </a:rPr>
              <a:t>of some of the technologies may be controlled locally, while other</a:t>
            </a:r>
          </a:p>
          <a:p>
            <a:r>
              <a:rPr lang="en-US" b="1" dirty="0">
                <a:solidFill>
                  <a:srgbClr val="002060"/>
                </a:solidFill>
              </a:rPr>
              <a:t>technologies may require global input on implementation</a:t>
            </a:r>
            <a:r>
              <a:rPr lang="en-US" b="1" dirty="0" smtClean="0">
                <a:solidFill>
                  <a:srgbClr val="002060"/>
                </a:solidFill>
              </a:rPr>
              <a:t>.</a:t>
            </a:r>
          </a:p>
          <a:p>
            <a:endParaRPr lang="en-US" b="1" dirty="0">
              <a:solidFill>
                <a:srgbClr val="002060"/>
              </a:solidFill>
            </a:endParaRPr>
          </a:p>
          <a:p>
            <a:r>
              <a:rPr lang="en-US" b="1" dirty="0">
                <a:solidFill>
                  <a:srgbClr val="002060"/>
                </a:solidFill>
              </a:rPr>
              <a:t>What risk factors and policy considerations enter into the debate over</a:t>
            </a:r>
          </a:p>
          <a:p>
            <a:r>
              <a:rPr lang="en-US" b="1" dirty="0">
                <a:solidFill>
                  <a:srgbClr val="002060"/>
                </a:solidFill>
              </a:rPr>
              <a:t>geoengineering activities and government oversight</a:t>
            </a:r>
            <a:r>
              <a:rPr lang="en-US" b="1" dirty="0" smtClean="0">
                <a:solidFill>
                  <a:srgbClr val="002060"/>
                </a:solidFill>
              </a:rPr>
              <a:t>?</a:t>
            </a:r>
          </a:p>
          <a:p>
            <a:endParaRPr lang="en-US" b="1" dirty="0">
              <a:solidFill>
                <a:srgbClr val="002060"/>
              </a:solidFill>
            </a:endParaRPr>
          </a:p>
          <a:p>
            <a:r>
              <a:rPr lang="en-US" b="1" dirty="0">
                <a:solidFill>
                  <a:srgbClr val="002060"/>
                </a:solidFill>
              </a:rPr>
              <a:t>• At what point, if ever, should there be government oversight of geoengineering</a:t>
            </a:r>
          </a:p>
          <a:p>
            <a:r>
              <a:rPr lang="en-US" b="1" dirty="0">
                <a:solidFill>
                  <a:srgbClr val="002060"/>
                </a:solidFill>
              </a:rPr>
              <a:t>activities?</a:t>
            </a:r>
          </a:p>
          <a:p>
            <a:r>
              <a:rPr lang="en-US" b="1" dirty="0">
                <a:solidFill>
                  <a:srgbClr val="002060"/>
                </a:solidFill>
              </a:rPr>
              <a:t>• If there is government oversight, what form should it take?</a:t>
            </a:r>
          </a:p>
          <a:p>
            <a:r>
              <a:rPr lang="en-US" b="1" dirty="0">
                <a:solidFill>
                  <a:srgbClr val="002060"/>
                </a:solidFill>
              </a:rPr>
              <a:t>• If there is government oversight, who should be responsible for it?</a:t>
            </a:r>
          </a:p>
          <a:p>
            <a:r>
              <a:rPr lang="en-US" b="1" dirty="0">
                <a:solidFill>
                  <a:srgbClr val="002060"/>
                </a:solidFill>
              </a:rPr>
              <a:t>• If there is publicly funded research and development, what should it cover and</a:t>
            </a:r>
          </a:p>
          <a:p>
            <a:r>
              <a:rPr lang="en-US" b="1" dirty="0">
                <a:solidFill>
                  <a:srgbClr val="002060"/>
                </a:solidFill>
              </a:rPr>
              <a:t>which disciplines should be engaged in it?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Tree>
    <p:extLst>
      <p:ext uri="{BB962C8B-B14F-4D97-AF65-F5344CB8AC3E}">
        <p14:creationId xmlns:p14="http://schemas.microsoft.com/office/powerpoint/2010/main" val="37123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540" y="1142286"/>
            <a:ext cx="8686800" cy="5078313"/>
          </a:xfrm>
          <a:prstGeom prst="rect">
            <a:avLst/>
          </a:prstGeom>
          <a:noFill/>
        </p:spPr>
        <p:txBody>
          <a:bodyPr wrap="square" rtlCol="0">
            <a:spAutoFit/>
          </a:bodyPr>
          <a:lstStyle/>
          <a:p>
            <a:r>
              <a:rPr lang="en-US" b="1" dirty="0">
                <a:solidFill>
                  <a:srgbClr val="002060"/>
                </a:solidFill>
              </a:rPr>
              <a:t>Public opinion on geoengineering is difficult to gauge at this early stage. </a:t>
            </a:r>
            <a:endParaRPr lang="en-US" b="1" dirty="0" smtClean="0">
              <a:solidFill>
                <a:srgbClr val="002060"/>
              </a:solidFill>
            </a:endParaRPr>
          </a:p>
          <a:p>
            <a:endParaRPr lang="en-US" dirty="0">
              <a:solidFill>
                <a:srgbClr val="002060"/>
              </a:solidFill>
            </a:endParaRPr>
          </a:p>
          <a:p>
            <a:pPr algn="just"/>
            <a:r>
              <a:rPr lang="en-US" b="1" dirty="0" smtClean="0">
                <a:solidFill>
                  <a:srgbClr val="002060"/>
                </a:solidFill>
              </a:rPr>
              <a:t>It </a:t>
            </a:r>
            <a:r>
              <a:rPr lang="en-US" b="1" dirty="0">
                <a:solidFill>
                  <a:srgbClr val="002060"/>
                </a:solidFill>
              </a:rPr>
              <a:t>is likely to </a:t>
            </a:r>
            <a:r>
              <a:rPr lang="en-US" b="1" dirty="0" smtClean="0">
                <a:solidFill>
                  <a:srgbClr val="002060"/>
                </a:solidFill>
              </a:rPr>
              <a:t>both evolve </a:t>
            </a:r>
            <a:r>
              <a:rPr lang="en-US" b="1" dirty="0">
                <a:solidFill>
                  <a:srgbClr val="002060"/>
                </a:solidFill>
              </a:rPr>
              <a:t>as more information becomes available and vary depending on the particular </a:t>
            </a:r>
            <a:r>
              <a:rPr lang="en-US" b="1" dirty="0" smtClean="0">
                <a:solidFill>
                  <a:srgbClr val="002060"/>
                </a:solidFill>
              </a:rPr>
              <a:t>technology being </a:t>
            </a:r>
            <a:r>
              <a:rPr lang="en-US" b="1" dirty="0">
                <a:solidFill>
                  <a:srgbClr val="002060"/>
                </a:solidFill>
              </a:rPr>
              <a:t>discussed. </a:t>
            </a:r>
            <a:r>
              <a:rPr lang="en-US" b="1" dirty="0" smtClean="0">
                <a:solidFill>
                  <a:srgbClr val="002060"/>
                </a:solidFill>
              </a:rPr>
              <a:t> </a:t>
            </a:r>
          </a:p>
          <a:p>
            <a:pPr algn="just"/>
            <a:endParaRPr lang="en-US" b="1" dirty="0">
              <a:solidFill>
                <a:srgbClr val="002060"/>
              </a:solidFill>
            </a:endParaRPr>
          </a:p>
          <a:p>
            <a:pPr algn="just"/>
            <a:r>
              <a:rPr lang="en-US" b="1" dirty="0" smtClean="0">
                <a:solidFill>
                  <a:srgbClr val="002060"/>
                </a:solidFill>
              </a:rPr>
              <a:t>Nevertheless</a:t>
            </a:r>
            <a:r>
              <a:rPr lang="en-US" b="1" dirty="0">
                <a:solidFill>
                  <a:srgbClr val="002060"/>
                </a:solidFill>
              </a:rPr>
              <a:t>, a 2009 report by the United Kingdom’s Royal Society</a:t>
            </a:r>
            <a:r>
              <a:rPr lang="en-US" b="1" dirty="0" smtClean="0">
                <a:solidFill>
                  <a:srgbClr val="002060"/>
                </a:solidFill>
              </a:rPr>
              <a:t>, which is widely </a:t>
            </a:r>
            <a:r>
              <a:rPr lang="en-US" b="1" dirty="0">
                <a:solidFill>
                  <a:srgbClr val="002060"/>
                </a:solidFill>
              </a:rPr>
              <a:t>considered to be the </a:t>
            </a:r>
            <a:r>
              <a:rPr lang="en-US" b="1" u="sng" dirty="0">
                <a:solidFill>
                  <a:srgbClr val="002060"/>
                </a:solidFill>
              </a:rPr>
              <a:t>first comprehensive analysis of geoengineering technologies</a:t>
            </a:r>
            <a:r>
              <a:rPr lang="en-US" b="1" dirty="0">
                <a:solidFill>
                  <a:srgbClr val="002060"/>
                </a:solidFill>
              </a:rPr>
              <a:t>, </a:t>
            </a:r>
            <a:r>
              <a:rPr lang="en-US" b="1" dirty="0" smtClean="0">
                <a:solidFill>
                  <a:srgbClr val="002060"/>
                </a:solidFill>
              </a:rPr>
              <a:t>has broadly </a:t>
            </a:r>
            <a:r>
              <a:rPr lang="en-US" b="1" dirty="0">
                <a:solidFill>
                  <a:srgbClr val="002060"/>
                </a:solidFill>
              </a:rPr>
              <a:t>identified three categories of perspectives held within the scientific community about </a:t>
            </a:r>
            <a:r>
              <a:rPr lang="en-US" b="1" dirty="0" smtClean="0">
                <a:solidFill>
                  <a:srgbClr val="002060"/>
                </a:solidFill>
              </a:rPr>
              <a:t>the deployment </a:t>
            </a:r>
            <a:r>
              <a:rPr lang="en-US" b="1" dirty="0">
                <a:solidFill>
                  <a:srgbClr val="002060"/>
                </a:solidFill>
              </a:rPr>
              <a:t>of geoengineering technologies</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 Geoengineering is a dangerous manipulation of Earth systems and therefore</a:t>
            </a:r>
          </a:p>
          <a:p>
            <a:pPr algn="just"/>
            <a:r>
              <a:rPr lang="en-US" b="1" dirty="0">
                <a:solidFill>
                  <a:srgbClr val="002060"/>
                </a:solidFill>
              </a:rPr>
              <a:t>intrinsically unethical</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 Geoengineering is strictly an insurance policy against major mitigation failure;</a:t>
            </a:r>
          </a:p>
          <a:p>
            <a:pPr algn="just"/>
            <a:r>
              <a:rPr lang="en-US" b="1" dirty="0" smtClean="0">
                <a:solidFill>
                  <a:srgbClr val="002060"/>
                </a:solidFill>
              </a:rPr>
              <a:t>And</a:t>
            </a:r>
          </a:p>
          <a:p>
            <a:pPr algn="just"/>
            <a:endParaRPr lang="en-US" b="1" dirty="0">
              <a:solidFill>
                <a:srgbClr val="002060"/>
              </a:solidFill>
            </a:endParaRPr>
          </a:p>
          <a:p>
            <a:pPr algn="just"/>
            <a:r>
              <a:rPr lang="en-US" b="1" dirty="0">
                <a:solidFill>
                  <a:srgbClr val="002060"/>
                </a:solidFill>
              </a:rPr>
              <a:t>• Geoengineering will help buy back time lost during international mitigation</a:t>
            </a:r>
          </a:p>
          <a:p>
            <a:pPr algn="just"/>
            <a:r>
              <a:rPr lang="en-US" b="1" dirty="0">
                <a:solidFill>
                  <a:srgbClr val="002060"/>
                </a:solidFill>
              </a:rPr>
              <a:t>negotiations.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Tree>
    <p:extLst>
      <p:ext uri="{BB962C8B-B14F-4D97-AF65-F5344CB8AC3E}">
        <p14:creationId xmlns:p14="http://schemas.microsoft.com/office/powerpoint/2010/main" val="251387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540" y="1066800"/>
            <a:ext cx="8686800" cy="369332"/>
          </a:xfrm>
          <a:prstGeom prst="rect">
            <a:avLst/>
          </a:prstGeom>
          <a:noFill/>
        </p:spPr>
        <p:txBody>
          <a:bodyPr wrap="square" rtlCol="0">
            <a:spAutoFit/>
          </a:bodyPr>
          <a:lstStyle/>
          <a:p>
            <a:pPr algn="ctr"/>
            <a:r>
              <a:rPr lang="en-US" b="1" dirty="0">
                <a:solidFill>
                  <a:srgbClr val="002060"/>
                </a:solidFill>
              </a:rPr>
              <a:t>Scientific Underpinnings for Different Perspectives on Geoengineering</a:t>
            </a:r>
            <a:endParaRPr lang="en-US" dirty="0">
              <a:solidFill>
                <a:srgbClr val="00206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68" y="1066800"/>
            <a:ext cx="8868032" cy="5742421"/>
          </a:xfrm>
          <a:prstGeom prst="rect">
            <a:avLst/>
          </a:prstGeom>
        </p:spPr>
      </p:pic>
    </p:spTree>
    <p:extLst>
      <p:ext uri="{BB962C8B-B14F-4D97-AF65-F5344CB8AC3E}">
        <p14:creationId xmlns:p14="http://schemas.microsoft.com/office/powerpoint/2010/main" val="1413538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540" y="1066800"/>
            <a:ext cx="8686800" cy="338554"/>
          </a:xfrm>
          <a:prstGeom prst="rect">
            <a:avLst/>
          </a:prstGeom>
          <a:noFill/>
        </p:spPr>
        <p:txBody>
          <a:bodyPr wrap="square" rtlCol="0">
            <a:spAutoFit/>
          </a:bodyPr>
          <a:lstStyle/>
          <a:p>
            <a:pPr algn="ctr"/>
            <a:r>
              <a:rPr lang="en-US" sz="1600" b="1" dirty="0" smtClean="0">
                <a:solidFill>
                  <a:srgbClr val="002060"/>
                </a:solidFill>
              </a:rPr>
              <a:t>Table 1. Scientific </a:t>
            </a:r>
            <a:r>
              <a:rPr lang="en-US" sz="1600" b="1" dirty="0">
                <a:solidFill>
                  <a:srgbClr val="002060"/>
                </a:solidFill>
              </a:rPr>
              <a:t>Underpinnings for Different Perspectives on Geoengineering</a:t>
            </a:r>
            <a:endParaRPr lang="en-US" sz="1600" dirty="0">
              <a:solidFill>
                <a:srgbClr val="00206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22" y="1405354"/>
            <a:ext cx="8944232" cy="4622798"/>
          </a:xfrm>
          <a:prstGeom prst="rect">
            <a:avLst/>
          </a:prstGeom>
        </p:spPr>
      </p:pic>
    </p:spTree>
    <p:extLst>
      <p:ext uri="{BB962C8B-B14F-4D97-AF65-F5344CB8AC3E}">
        <p14:creationId xmlns:p14="http://schemas.microsoft.com/office/powerpoint/2010/main" val="234151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540" y="1066800"/>
            <a:ext cx="8686800" cy="4524315"/>
          </a:xfrm>
          <a:prstGeom prst="rect">
            <a:avLst/>
          </a:prstGeom>
          <a:noFill/>
        </p:spPr>
        <p:txBody>
          <a:bodyPr wrap="square" rtlCol="0">
            <a:spAutoFit/>
          </a:bodyPr>
          <a:lstStyle/>
          <a:p>
            <a:pPr algn="just"/>
            <a:r>
              <a:rPr lang="en-US" b="1" dirty="0">
                <a:solidFill>
                  <a:srgbClr val="002060"/>
                </a:solidFill>
              </a:rPr>
              <a:t>Geoengineering </a:t>
            </a:r>
            <a:r>
              <a:rPr lang="en-US" b="1" dirty="0" smtClean="0">
                <a:solidFill>
                  <a:srgbClr val="002060"/>
                </a:solidFill>
              </a:rPr>
              <a:t>Technologies</a:t>
            </a:r>
          </a:p>
          <a:p>
            <a:pPr algn="just"/>
            <a:endParaRPr lang="en-US" b="1" dirty="0">
              <a:solidFill>
                <a:srgbClr val="002060"/>
              </a:solidFill>
            </a:endParaRPr>
          </a:p>
          <a:p>
            <a:pPr algn="just"/>
            <a:r>
              <a:rPr lang="en-US" b="1" dirty="0">
                <a:solidFill>
                  <a:srgbClr val="002060"/>
                </a:solidFill>
              </a:rPr>
              <a:t>A wide range of geoengineering technologies have been proposed to address climate change</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Geoengineering technologies attempt to mitigate continued warming of the Earth’s climate.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The technologies </a:t>
            </a:r>
            <a:r>
              <a:rPr lang="en-US" b="1" dirty="0">
                <a:solidFill>
                  <a:srgbClr val="002060"/>
                </a:solidFill>
              </a:rPr>
              <a:t>vary in complexity from planting trees for carbon sequestration to launching </a:t>
            </a:r>
            <a:r>
              <a:rPr lang="en-US" b="1" dirty="0" smtClean="0">
                <a:solidFill>
                  <a:srgbClr val="002060"/>
                </a:solidFill>
              </a:rPr>
              <a:t>mirrors into </a:t>
            </a:r>
            <a:r>
              <a:rPr lang="en-US" b="1" dirty="0">
                <a:solidFill>
                  <a:srgbClr val="002060"/>
                </a:solidFill>
              </a:rPr>
              <a:t>space for sunlight reflection.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Most </a:t>
            </a:r>
            <a:r>
              <a:rPr lang="en-US" b="1" dirty="0">
                <a:solidFill>
                  <a:srgbClr val="002060"/>
                </a:solidFill>
              </a:rPr>
              <a:t>of the technologies are not yet proven and are at </a:t>
            </a:r>
            <a:r>
              <a:rPr lang="en-US" b="1" dirty="0" smtClean="0">
                <a:solidFill>
                  <a:srgbClr val="002060"/>
                </a:solidFill>
              </a:rPr>
              <a:t>the theoretical </a:t>
            </a:r>
            <a:r>
              <a:rPr lang="en-US" b="1" dirty="0">
                <a:solidFill>
                  <a:srgbClr val="002060"/>
                </a:solidFill>
              </a:rPr>
              <a:t>or research phase.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Several </a:t>
            </a:r>
            <a:r>
              <a:rPr lang="en-US" b="1" dirty="0">
                <a:solidFill>
                  <a:srgbClr val="002060"/>
                </a:solidFill>
              </a:rPr>
              <a:t>of the proposed technologies were recently conceived; </a:t>
            </a:r>
            <a:r>
              <a:rPr lang="en-US" b="1" dirty="0" smtClean="0">
                <a:solidFill>
                  <a:srgbClr val="002060"/>
                </a:solidFill>
              </a:rPr>
              <a:t>if they </a:t>
            </a:r>
            <a:r>
              <a:rPr lang="en-US" b="1" dirty="0">
                <a:solidFill>
                  <a:srgbClr val="002060"/>
                </a:solidFill>
              </a:rPr>
              <a:t>prove feasible and effective, they would require large amounts of funding for </a:t>
            </a:r>
            <a:r>
              <a:rPr lang="en-US" b="1" dirty="0" smtClean="0">
                <a:solidFill>
                  <a:srgbClr val="002060"/>
                </a:solidFill>
              </a:rPr>
              <a:t>full-scale deployment</a:t>
            </a:r>
            <a:r>
              <a:rPr lang="en-US" b="1" dirty="0">
                <a:solidFill>
                  <a:srgbClr val="002060"/>
                </a:solidFill>
              </a:rPr>
              <a:t>; and generally they lack political, scientific, and public support</a:t>
            </a:r>
            <a:r>
              <a:rPr lang="en-US" b="1" dirty="0"/>
              <a:t>.</a:t>
            </a:r>
            <a:endParaRPr lang="en-US" b="1" dirty="0">
              <a:solidFill>
                <a:schemeClr val="tx1">
                  <a:lumMod val="95000"/>
                  <a:lumOff val="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Tree>
    <p:extLst>
      <p:ext uri="{BB962C8B-B14F-4D97-AF65-F5344CB8AC3E}">
        <p14:creationId xmlns:p14="http://schemas.microsoft.com/office/powerpoint/2010/main" val="288520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2" name="TextBox 1"/>
          <p:cNvSpPr txBox="1"/>
          <p:nvPr/>
        </p:nvSpPr>
        <p:spPr>
          <a:xfrm>
            <a:off x="304800" y="1066800"/>
            <a:ext cx="8534400" cy="5078313"/>
          </a:xfrm>
          <a:prstGeom prst="rect">
            <a:avLst/>
          </a:prstGeom>
          <a:noFill/>
        </p:spPr>
        <p:txBody>
          <a:bodyPr wrap="square" rtlCol="0">
            <a:spAutoFit/>
          </a:bodyPr>
          <a:lstStyle/>
          <a:p>
            <a:pPr algn="just"/>
            <a:r>
              <a:rPr lang="en-US" b="1" dirty="0" smtClean="0">
                <a:solidFill>
                  <a:srgbClr val="002060"/>
                </a:solidFill>
              </a:rPr>
              <a:t>Carbon Dioxide Removal </a:t>
            </a:r>
          </a:p>
          <a:p>
            <a:pPr algn="just"/>
            <a:endParaRPr lang="en-US" b="1" dirty="0" smtClean="0">
              <a:solidFill>
                <a:srgbClr val="002060"/>
              </a:solidFill>
            </a:endParaRPr>
          </a:p>
          <a:p>
            <a:pPr algn="just"/>
            <a:r>
              <a:rPr lang="en-US" b="1" dirty="0" smtClean="0">
                <a:solidFill>
                  <a:srgbClr val="002060"/>
                </a:solidFill>
              </a:rPr>
              <a:t>While </a:t>
            </a:r>
            <a:r>
              <a:rPr lang="en-US" b="1" dirty="0">
                <a:solidFill>
                  <a:srgbClr val="002060"/>
                </a:solidFill>
              </a:rPr>
              <a:t>the impacts of CDR methods could take years </a:t>
            </a:r>
            <a:r>
              <a:rPr lang="en-US" b="1" dirty="0" smtClean="0">
                <a:solidFill>
                  <a:srgbClr val="002060"/>
                </a:solidFill>
              </a:rPr>
              <a:t>to realize</a:t>
            </a:r>
            <a:r>
              <a:rPr lang="en-US" b="1" dirty="0">
                <a:solidFill>
                  <a:srgbClr val="002060"/>
                </a:solidFill>
              </a:rPr>
              <a:t>, many CDR methods could be governed more easily than SRM methods by existing laws</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For example, carbon capture and storage from a biomass power plant could be subject to the </a:t>
            </a:r>
            <a:r>
              <a:rPr lang="en-US" b="1" dirty="0" smtClean="0">
                <a:solidFill>
                  <a:srgbClr val="002060"/>
                </a:solidFill>
              </a:rPr>
              <a:t>same environmental </a:t>
            </a:r>
            <a:r>
              <a:rPr lang="en-US" b="1" dirty="0">
                <a:solidFill>
                  <a:srgbClr val="002060"/>
                </a:solidFill>
              </a:rPr>
              <a:t>and energy laws as carbon capture and storage from a coal-fired power plant</a:t>
            </a:r>
            <a:r>
              <a:rPr lang="en-US" b="1" dirty="0" smtClean="0">
                <a:solidFill>
                  <a:srgbClr val="002060"/>
                </a:solidFill>
              </a:rPr>
              <a:t>.</a:t>
            </a:r>
          </a:p>
          <a:p>
            <a:pPr algn="just"/>
            <a:endParaRPr lang="en-US" b="1" dirty="0">
              <a:solidFill>
                <a:srgbClr val="002060"/>
              </a:solidFill>
            </a:endParaRPr>
          </a:p>
          <a:p>
            <a:pPr algn="just"/>
            <a:r>
              <a:rPr lang="en-US" b="1" dirty="0" smtClean="0">
                <a:solidFill>
                  <a:srgbClr val="002060"/>
                </a:solidFill>
              </a:rPr>
              <a:t>Carbon Capture Sequestration (CCS) technology </a:t>
            </a:r>
            <a:r>
              <a:rPr lang="en-US" b="1" dirty="0">
                <a:solidFill>
                  <a:srgbClr val="002060"/>
                </a:solidFill>
              </a:rPr>
              <a:t>tends to be labeled a geoengineering technology only if the source is biomass </a:t>
            </a:r>
            <a:r>
              <a:rPr lang="en-US" b="1" dirty="0" smtClean="0">
                <a:solidFill>
                  <a:srgbClr val="002060"/>
                </a:solidFill>
              </a:rPr>
              <a:t>or bioenergy</a:t>
            </a:r>
            <a:r>
              <a:rPr lang="en-US" b="1" dirty="0">
                <a:solidFill>
                  <a:srgbClr val="002060"/>
                </a:solidFill>
              </a:rPr>
              <a:t>. It is not clear why the distinction of labeling CCS as a geoengineering </a:t>
            </a:r>
            <a:r>
              <a:rPr lang="en-US" b="1" dirty="0" smtClean="0">
                <a:solidFill>
                  <a:srgbClr val="002060"/>
                </a:solidFill>
              </a:rPr>
              <a:t>technology </a:t>
            </a:r>
            <a:r>
              <a:rPr lang="en-US" b="1" dirty="0">
                <a:solidFill>
                  <a:srgbClr val="002060"/>
                </a:solidFill>
              </a:rPr>
              <a:t>depends on the source from which carbon will be captured, and not its outcome, which is </a:t>
            </a:r>
            <a:r>
              <a:rPr lang="en-US" b="1" dirty="0" smtClean="0">
                <a:solidFill>
                  <a:srgbClr val="002060"/>
                </a:solidFill>
              </a:rPr>
              <a:t>the reduction </a:t>
            </a:r>
            <a:r>
              <a:rPr lang="en-US" b="1" dirty="0">
                <a:solidFill>
                  <a:srgbClr val="002060"/>
                </a:solidFill>
              </a:rPr>
              <a:t>in the amount of CO2 released to the atmosphere</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When biomass is used to generate electricity, the CO2 released in the process may be </a:t>
            </a:r>
            <a:r>
              <a:rPr lang="en-US" b="1" dirty="0" smtClean="0">
                <a:solidFill>
                  <a:srgbClr val="002060"/>
                </a:solidFill>
              </a:rPr>
              <a:t>sequestered </a:t>
            </a:r>
            <a:r>
              <a:rPr lang="en-US" b="1" dirty="0">
                <a:solidFill>
                  <a:srgbClr val="002060"/>
                </a:solidFill>
              </a:rPr>
              <a:t>in geologic formations, in the same way as it would be used in a fossil-fuel generation </a:t>
            </a:r>
            <a:r>
              <a:rPr lang="en-US" b="1" dirty="0" smtClean="0">
                <a:solidFill>
                  <a:srgbClr val="002060"/>
                </a:solidFill>
              </a:rPr>
              <a:t>CCS operation</a:t>
            </a:r>
            <a:r>
              <a:rPr lang="en-US" b="1" dirty="0">
                <a:solidFill>
                  <a:srgbClr val="002060"/>
                </a:solidFill>
              </a:rPr>
              <a:t>.</a:t>
            </a:r>
          </a:p>
        </p:txBody>
      </p:sp>
    </p:spTree>
    <p:extLst>
      <p:ext uri="{BB962C8B-B14F-4D97-AF65-F5344CB8AC3E}">
        <p14:creationId xmlns:p14="http://schemas.microsoft.com/office/powerpoint/2010/main" val="229387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1135082"/>
            <a:ext cx="8618838" cy="3970318"/>
          </a:xfrm>
          <a:prstGeom prst="rect">
            <a:avLst/>
          </a:prstGeom>
          <a:noFill/>
        </p:spPr>
        <p:txBody>
          <a:bodyPr wrap="square" rtlCol="0">
            <a:spAutoFit/>
          </a:bodyPr>
          <a:lstStyle/>
          <a:p>
            <a:pPr algn="just"/>
            <a:r>
              <a:rPr lang="en-US" b="1" dirty="0">
                <a:solidFill>
                  <a:srgbClr val="002060"/>
                </a:solidFill>
              </a:rPr>
              <a:t>One of the main challenges to CCS deployment is the lack of a regulatory framework to </a:t>
            </a:r>
            <a:r>
              <a:rPr lang="en-US" b="1" dirty="0" smtClean="0">
                <a:solidFill>
                  <a:srgbClr val="002060"/>
                </a:solidFill>
              </a:rPr>
              <a:t>permit geologic </a:t>
            </a:r>
            <a:r>
              <a:rPr lang="en-US" b="1" dirty="0">
                <a:solidFill>
                  <a:srgbClr val="002060"/>
                </a:solidFill>
              </a:rPr>
              <a:t>sequestration of CO2. An integrated structure would be necessary to deploy CCS at </a:t>
            </a:r>
            <a:r>
              <a:rPr lang="en-US" b="1" dirty="0" smtClean="0">
                <a:solidFill>
                  <a:srgbClr val="002060"/>
                </a:solidFill>
              </a:rPr>
              <a:t>a large </a:t>
            </a:r>
            <a:r>
              <a:rPr lang="en-US" b="1" dirty="0">
                <a:solidFill>
                  <a:srgbClr val="002060"/>
                </a:solidFill>
              </a:rPr>
              <a:t>scale, whether for fossil fuels or bioenergy</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BECS might be </a:t>
            </a:r>
            <a:r>
              <a:rPr lang="en-US" b="1" dirty="0" smtClean="0">
                <a:solidFill>
                  <a:srgbClr val="002060"/>
                </a:solidFill>
              </a:rPr>
              <a:t>considered “carbon-negative</a:t>
            </a:r>
            <a:r>
              <a:rPr lang="en-US" b="1" dirty="0">
                <a:solidFill>
                  <a:srgbClr val="002060"/>
                </a:solidFill>
              </a:rPr>
              <a:t>” whereas CCS from fossil fuel combustion is at least slightly carbon-positive</a:t>
            </a:r>
            <a:r>
              <a:rPr lang="en-US" b="1" dirty="0" smtClean="0">
                <a:solidFill>
                  <a:srgbClr val="002060"/>
                </a:solidFill>
              </a:rPr>
              <a:t>.</a:t>
            </a:r>
          </a:p>
          <a:p>
            <a:pPr algn="just"/>
            <a:endParaRPr lang="en-US" b="1" dirty="0">
              <a:solidFill>
                <a:srgbClr val="002060"/>
              </a:solidFill>
            </a:endParaRPr>
          </a:p>
          <a:p>
            <a:pPr algn="just"/>
            <a:r>
              <a:rPr lang="en-US" b="1" dirty="0" smtClean="0">
                <a:solidFill>
                  <a:srgbClr val="002060"/>
                </a:solidFill>
              </a:rPr>
              <a:t>Additionally</a:t>
            </a:r>
            <a:r>
              <a:rPr lang="en-US" b="1" dirty="0">
                <a:solidFill>
                  <a:srgbClr val="002060"/>
                </a:solidFill>
              </a:rPr>
              <a:t>, there is concern that CO2 storage from fossil fuels, and perhaps bioenergy, may </a:t>
            </a:r>
            <a:r>
              <a:rPr lang="en-US" b="1" dirty="0" smtClean="0">
                <a:solidFill>
                  <a:srgbClr val="002060"/>
                </a:solidFill>
              </a:rPr>
              <a:t>lead to </a:t>
            </a:r>
            <a:r>
              <a:rPr lang="en-US" b="1" dirty="0">
                <a:solidFill>
                  <a:srgbClr val="002060"/>
                </a:solidFill>
              </a:rPr>
              <a:t>contamination of underground sources of drinking water.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In </a:t>
            </a:r>
            <a:r>
              <a:rPr lang="en-US" b="1" dirty="0">
                <a:solidFill>
                  <a:srgbClr val="002060"/>
                </a:solidFill>
              </a:rPr>
              <a:t>2010, the U.S. </a:t>
            </a:r>
            <a:r>
              <a:rPr lang="en-US" b="1" dirty="0" smtClean="0">
                <a:solidFill>
                  <a:srgbClr val="002060"/>
                </a:solidFill>
              </a:rPr>
              <a:t>Environmental Protection Agency (EPA) </a:t>
            </a:r>
            <a:r>
              <a:rPr lang="en-US" b="1" dirty="0">
                <a:solidFill>
                  <a:srgbClr val="002060"/>
                </a:solidFill>
              </a:rPr>
              <a:t>finalized a rule that sets requirements for geologic sequestration of </a:t>
            </a:r>
            <a:r>
              <a:rPr lang="en-US" b="1" dirty="0" smtClean="0">
                <a:solidFill>
                  <a:srgbClr val="002060"/>
                </a:solidFill>
              </a:rPr>
              <a:t>carbon dioxide</a:t>
            </a:r>
            <a:r>
              <a:rPr lang="en-US" b="1" dirty="0">
                <a:solidFill>
                  <a:srgbClr val="002060"/>
                </a:solidFill>
              </a:rPr>
              <a:t>, using the authority granted the agency in the 1974 Safe Drinking Water </a:t>
            </a:r>
            <a:r>
              <a:rPr lang="en-US" b="1" dirty="0" smtClean="0">
                <a:solidFill>
                  <a:srgbClr val="002060"/>
                </a:solidFill>
              </a:rPr>
              <a:t>Act.</a:t>
            </a:r>
          </a:p>
          <a:p>
            <a:endParaRPr lang="en-US" dirty="0">
              <a:solidFill>
                <a:srgbClr val="7030A0"/>
              </a:solidFill>
            </a:endParaRPr>
          </a:p>
        </p:txBody>
      </p:sp>
    </p:spTree>
    <p:extLst>
      <p:ext uri="{BB962C8B-B14F-4D97-AF65-F5344CB8AC3E}">
        <p14:creationId xmlns:p14="http://schemas.microsoft.com/office/powerpoint/2010/main" val="405647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1078465"/>
            <a:ext cx="8618838" cy="4247317"/>
          </a:xfrm>
          <a:prstGeom prst="rect">
            <a:avLst/>
          </a:prstGeom>
          <a:noFill/>
        </p:spPr>
        <p:txBody>
          <a:bodyPr wrap="square" rtlCol="0">
            <a:spAutoFit/>
          </a:bodyPr>
          <a:lstStyle/>
          <a:p>
            <a:pPr algn="just"/>
            <a:r>
              <a:rPr lang="en-US" b="1" dirty="0" smtClean="0">
                <a:solidFill>
                  <a:srgbClr val="002060"/>
                </a:solidFill>
              </a:rPr>
              <a:t>Ocean Fertilization</a:t>
            </a:r>
          </a:p>
          <a:p>
            <a:pPr algn="just"/>
            <a:endParaRPr lang="en-US" b="1" dirty="0" smtClean="0">
              <a:solidFill>
                <a:srgbClr val="002060"/>
              </a:solidFill>
            </a:endParaRPr>
          </a:p>
          <a:p>
            <a:pPr algn="just"/>
            <a:r>
              <a:rPr lang="en-US" b="1" dirty="0" smtClean="0">
                <a:solidFill>
                  <a:srgbClr val="002060"/>
                </a:solidFill>
              </a:rPr>
              <a:t>Ocean fertilization is the addition of nutrients such as iron to the ocean to expedite carbon sequestration from phytoplankton.   Phytoplankton photosynthesize CO2, retaining the carbon in their cells, which then is sequestered as carbon in the deep ocean when they die and settle through the waters. </a:t>
            </a:r>
          </a:p>
          <a:p>
            <a:pPr algn="just"/>
            <a:endParaRPr lang="en-US" b="1" dirty="0">
              <a:solidFill>
                <a:srgbClr val="002060"/>
              </a:solidFill>
            </a:endParaRPr>
          </a:p>
          <a:p>
            <a:pPr algn="just"/>
            <a:r>
              <a:rPr lang="en-US" b="1" dirty="0">
                <a:solidFill>
                  <a:srgbClr val="002060"/>
                </a:solidFill>
              </a:rPr>
              <a:t>Some envision CO2 sequestered via ocean fertilization as a potential carbon credit to be sold as </a:t>
            </a:r>
            <a:r>
              <a:rPr lang="en-US" b="1" dirty="0" smtClean="0">
                <a:solidFill>
                  <a:srgbClr val="002060"/>
                </a:solidFill>
              </a:rPr>
              <a:t>a carbon </a:t>
            </a:r>
            <a:r>
              <a:rPr lang="en-US" b="1" dirty="0">
                <a:solidFill>
                  <a:srgbClr val="002060"/>
                </a:solidFill>
              </a:rPr>
              <a:t>offset or traded within an environmental </a:t>
            </a:r>
            <a:r>
              <a:rPr lang="en-US" b="1" dirty="0" smtClean="0">
                <a:solidFill>
                  <a:srgbClr val="002060"/>
                </a:solidFill>
              </a:rPr>
              <a:t>market. </a:t>
            </a:r>
            <a:r>
              <a:rPr lang="en-US" b="1" dirty="0">
                <a:solidFill>
                  <a:srgbClr val="002060"/>
                </a:solidFill>
              </a:rPr>
              <a:t>There appear to be no legal </a:t>
            </a:r>
            <a:r>
              <a:rPr lang="en-US" b="1" dirty="0" smtClean="0">
                <a:solidFill>
                  <a:srgbClr val="002060"/>
                </a:solidFill>
              </a:rPr>
              <a:t>frameworks that </a:t>
            </a:r>
            <a:r>
              <a:rPr lang="en-US" b="1" dirty="0">
                <a:solidFill>
                  <a:srgbClr val="002060"/>
                </a:solidFill>
              </a:rPr>
              <a:t>endorse or reject ocean fertilization for the purpose of acquiring carbon credits.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Thus</a:t>
            </a:r>
            <a:r>
              <a:rPr lang="en-US" b="1" dirty="0">
                <a:solidFill>
                  <a:srgbClr val="002060"/>
                </a:solidFill>
              </a:rPr>
              <a:t>, for </a:t>
            </a:r>
            <a:r>
              <a:rPr lang="en-US" b="1" dirty="0" smtClean="0">
                <a:solidFill>
                  <a:srgbClr val="002060"/>
                </a:solidFill>
              </a:rPr>
              <a:t>the time </a:t>
            </a:r>
            <a:r>
              <a:rPr lang="en-US" b="1" dirty="0">
                <a:solidFill>
                  <a:srgbClr val="002060"/>
                </a:solidFill>
              </a:rPr>
              <a:t>being, any carbon credits garnered for ocean fertilization would have to be used in </a:t>
            </a:r>
            <a:r>
              <a:rPr lang="en-US" b="1" dirty="0" smtClean="0">
                <a:solidFill>
                  <a:srgbClr val="002060"/>
                </a:solidFill>
              </a:rPr>
              <a:t>a voluntary </a:t>
            </a:r>
            <a:r>
              <a:rPr lang="en-US" b="1" dirty="0">
                <a:solidFill>
                  <a:srgbClr val="002060"/>
                </a:solidFill>
              </a:rPr>
              <a:t>carbon </a:t>
            </a:r>
            <a:r>
              <a:rPr lang="en-US" b="1" dirty="0" smtClean="0">
                <a:solidFill>
                  <a:srgbClr val="002060"/>
                </a:solidFill>
              </a:rPr>
              <a:t>market.</a:t>
            </a:r>
          </a:p>
          <a:p>
            <a:pPr algn="just"/>
            <a:endParaRPr lang="en-US" dirty="0">
              <a:solidFill>
                <a:srgbClr val="002060"/>
              </a:solidFill>
            </a:endParaRPr>
          </a:p>
        </p:txBody>
      </p:sp>
    </p:spTree>
    <p:extLst>
      <p:ext uri="{BB962C8B-B14F-4D97-AF65-F5344CB8AC3E}">
        <p14:creationId xmlns:p14="http://schemas.microsoft.com/office/powerpoint/2010/main" val="57431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123568" y="1078465"/>
            <a:ext cx="8791832" cy="3693319"/>
          </a:xfrm>
          <a:prstGeom prst="rect">
            <a:avLst/>
          </a:prstGeom>
          <a:noFill/>
        </p:spPr>
        <p:txBody>
          <a:bodyPr wrap="square" rtlCol="0">
            <a:spAutoFit/>
          </a:bodyPr>
          <a:lstStyle/>
          <a:p>
            <a:pPr algn="just"/>
            <a:r>
              <a:rPr lang="en-US" b="1" dirty="0" smtClean="0">
                <a:solidFill>
                  <a:srgbClr val="002060"/>
                </a:solidFill>
              </a:rPr>
              <a:t>Afforestation</a:t>
            </a:r>
          </a:p>
          <a:p>
            <a:pPr algn="just"/>
            <a:endParaRPr lang="en-US" b="1" dirty="0" smtClean="0">
              <a:solidFill>
                <a:srgbClr val="002060"/>
              </a:solidFill>
            </a:endParaRPr>
          </a:p>
          <a:p>
            <a:pPr algn="just"/>
            <a:r>
              <a:rPr lang="en-US" b="1" dirty="0" smtClean="0">
                <a:solidFill>
                  <a:srgbClr val="002060"/>
                </a:solidFill>
              </a:rPr>
              <a:t>Afforestation </a:t>
            </a:r>
            <a:r>
              <a:rPr lang="en-US" b="1" dirty="0">
                <a:solidFill>
                  <a:srgbClr val="002060"/>
                </a:solidFill>
              </a:rPr>
              <a:t>involves planting tree seedlings on sites that have been without trees for </a:t>
            </a:r>
            <a:r>
              <a:rPr lang="en-US" b="1" dirty="0" smtClean="0">
                <a:solidFill>
                  <a:srgbClr val="002060"/>
                </a:solidFill>
              </a:rPr>
              <a:t>several years</a:t>
            </a:r>
            <a:r>
              <a:rPr lang="en-US" b="1" dirty="0">
                <a:solidFill>
                  <a:srgbClr val="002060"/>
                </a:solidFill>
              </a:rPr>
              <a:t>, generally a decade or more. The primary climate change benefit of afforestation </a:t>
            </a:r>
            <a:r>
              <a:rPr lang="en-US" b="1" dirty="0" smtClean="0">
                <a:solidFill>
                  <a:srgbClr val="002060"/>
                </a:solidFill>
              </a:rPr>
              <a:t>discussed in </a:t>
            </a:r>
            <a:r>
              <a:rPr lang="en-US" b="1" dirty="0">
                <a:solidFill>
                  <a:srgbClr val="002060"/>
                </a:solidFill>
              </a:rPr>
              <a:t>scientific and policy literature is carbon sequestration. It is regarded as a prime </a:t>
            </a:r>
            <a:r>
              <a:rPr lang="en-US" b="1" dirty="0" smtClean="0">
                <a:solidFill>
                  <a:srgbClr val="002060"/>
                </a:solidFill>
              </a:rPr>
              <a:t>carbon sequestration </a:t>
            </a:r>
            <a:r>
              <a:rPr lang="en-US" b="1" dirty="0">
                <a:solidFill>
                  <a:srgbClr val="002060"/>
                </a:solidFill>
              </a:rPr>
              <a:t>strategy because forest communities can store about 10 times more carbon in </a:t>
            </a:r>
            <a:r>
              <a:rPr lang="en-US" b="1" dirty="0" smtClean="0">
                <a:solidFill>
                  <a:srgbClr val="002060"/>
                </a:solidFill>
              </a:rPr>
              <a:t>their vegetation </a:t>
            </a:r>
            <a:r>
              <a:rPr lang="en-US" b="1" dirty="0">
                <a:solidFill>
                  <a:srgbClr val="002060"/>
                </a:solidFill>
              </a:rPr>
              <a:t>than non-forest communities and for longer time periods (decades to hundreds </a:t>
            </a:r>
            <a:r>
              <a:rPr lang="en-US" b="1" dirty="0" smtClean="0">
                <a:solidFill>
                  <a:srgbClr val="002060"/>
                </a:solidFill>
              </a:rPr>
              <a:t>of years</a:t>
            </a:r>
            <a:r>
              <a:rPr lang="en-US" b="1" dirty="0">
                <a:solidFill>
                  <a:srgbClr val="002060"/>
                </a:solidFill>
              </a:rPr>
              <a:t>).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Other </a:t>
            </a:r>
            <a:r>
              <a:rPr lang="en-US" b="1" dirty="0">
                <a:solidFill>
                  <a:srgbClr val="002060"/>
                </a:solidFill>
              </a:rPr>
              <a:t>benefits include erosion control, recreational value, wildlife habitat, </a:t>
            </a:r>
            <a:r>
              <a:rPr lang="en-US" b="1" dirty="0" smtClean="0">
                <a:solidFill>
                  <a:srgbClr val="002060"/>
                </a:solidFill>
              </a:rPr>
              <a:t>and production of </a:t>
            </a:r>
            <a:r>
              <a:rPr lang="en-US" b="1" dirty="0">
                <a:solidFill>
                  <a:srgbClr val="002060"/>
                </a:solidFill>
              </a:rPr>
              <a:t>forest goods. On a large scale, afforestation can modify local climates by increasing </a:t>
            </a:r>
            <a:r>
              <a:rPr lang="en-US" b="1" dirty="0" smtClean="0">
                <a:solidFill>
                  <a:srgbClr val="002060"/>
                </a:solidFill>
              </a:rPr>
              <a:t>humidity.</a:t>
            </a:r>
          </a:p>
          <a:p>
            <a:endParaRPr lang="en-US"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332219"/>
            <a:ext cx="4259190" cy="23023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81000" y="4661118"/>
            <a:ext cx="1600200" cy="1815882"/>
          </a:xfrm>
          <a:prstGeom prst="rect">
            <a:avLst/>
          </a:prstGeom>
          <a:noFill/>
        </p:spPr>
        <p:txBody>
          <a:bodyPr wrap="square" rtlCol="0">
            <a:spAutoFit/>
          </a:bodyPr>
          <a:lstStyle/>
          <a:p>
            <a:pPr algn="ctr"/>
            <a:r>
              <a:rPr lang="en-US" sz="2000" b="1" dirty="0" smtClean="0">
                <a:solidFill>
                  <a:srgbClr val="00B050"/>
                </a:solidFill>
              </a:rPr>
              <a:t>Water</a:t>
            </a:r>
          </a:p>
          <a:p>
            <a:pPr algn="ctr"/>
            <a:r>
              <a:rPr lang="en-US" sz="2000" b="1" dirty="0" smtClean="0">
                <a:solidFill>
                  <a:srgbClr val="00B050"/>
                </a:solidFill>
              </a:rPr>
              <a:t>Supply</a:t>
            </a:r>
          </a:p>
          <a:p>
            <a:pPr algn="ctr"/>
            <a:r>
              <a:rPr lang="en-US" sz="2000" b="1" dirty="0" smtClean="0">
                <a:solidFill>
                  <a:srgbClr val="00B050"/>
                </a:solidFill>
              </a:rPr>
              <a:t>Restoration</a:t>
            </a:r>
          </a:p>
          <a:p>
            <a:pPr algn="ctr"/>
            <a:r>
              <a:rPr lang="en-US" sz="2000" b="1" dirty="0" smtClean="0">
                <a:solidFill>
                  <a:srgbClr val="00B050"/>
                </a:solidFill>
              </a:rPr>
              <a:t>Project</a:t>
            </a:r>
          </a:p>
          <a:p>
            <a:pPr algn="ctr"/>
            <a:r>
              <a:rPr lang="en-US" sz="1400" b="1" dirty="0" smtClean="0">
                <a:solidFill>
                  <a:srgbClr val="00B050"/>
                </a:solidFill>
                <a:hlinkClick r:id="rId4"/>
              </a:rPr>
              <a:t>CLICK HERE</a:t>
            </a:r>
            <a:endParaRPr lang="en-US" sz="1400" dirty="0" smtClean="0"/>
          </a:p>
          <a:p>
            <a:endParaRPr lang="en-US" dirty="0"/>
          </a:p>
        </p:txBody>
      </p:sp>
    </p:spTree>
    <p:extLst>
      <p:ext uri="{BB962C8B-B14F-4D97-AF65-F5344CB8AC3E}">
        <p14:creationId xmlns:p14="http://schemas.microsoft.com/office/powerpoint/2010/main" val="87307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178" y="2895600"/>
            <a:ext cx="7696200" cy="3385542"/>
          </a:xfrm>
          <a:prstGeom prst="rect">
            <a:avLst/>
          </a:prstGeom>
          <a:noFill/>
        </p:spPr>
        <p:txBody>
          <a:bodyPr wrap="square" rtlCol="0">
            <a:spAutoFit/>
          </a:bodyPr>
          <a:lstStyle/>
          <a:p>
            <a:pPr algn="just"/>
            <a:r>
              <a:rPr lang="en-US" b="1" dirty="0" smtClean="0">
                <a:solidFill>
                  <a:srgbClr val="002060"/>
                </a:solidFill>
              </a:rPr>
              <a:t>The purpose of this presentation is to review current Geoengineering and Global Warming mitigation policies and technologies to determine how this issue could limit or enhance the option of Alachua County, Gainesville and local governments to exercise local control, future land use, water resources and/or environmental protection. </a:t>
            </a:r>
          </a:p>
          <a:p>
            <a:pPr algn="just"/>
            <a:endParaRPr lang="en-US" dirty="0"/>
          </a:p>
          <a:p>
            <a:pPr algn="ctr"/>
            <a:r>
              <a:rPr lang="en-US" sz="2400" b="1" dirty="0" smtClean="0">
                <a:solidFill>
                  <a:srgbClr val="C00000"/>
                </a:solidFill>
              </a:rPr>
              <a:t>Who Will Chose “Winners and Losers” in Geoengineering?</a:t>
            </a:r>
          </a:p>
          <a:p>
            <a:pPr algn="ctr"/>
            <a:r>
              <a:rPr lang="en-US" sz="1400" b="1" dirty="0" smtClean="0">
                <a:solidFill>
                  <a:srgbClr val="C00000"/>
                </a:solidFill>
              </a:rPr>
              <a:t>Geoengineering technologies can reduce rainfall and interfere with solar panel energy efficiency</a:t>
            </a:r>
          </a:p>
          <a:p>
            <a:pPr algn="just"/>
            <a:endParaRPr lang="en-US" sz="1400" b="1" dirty="0" smtClean="0">
              <a:solidFill>
                <a:schemeClr val="tx2">
                  <a:lumMod val="75000"/>
                </a:schemeClr>
              </a:solidFill>
            </a:endParaRPr>
          </a:p>
          <a:p>
            <a:pPr algn="just"/>
            <a:r>
              <a:rPr lang="en-US" i="1" dirty="0" smtClean="0">
                <a:solidFill>
                  <a:schemeClr val="tx2">
                    <a:lumMod val="75000"/>
                  </a:schemeClr>
                </a:solidFill>
              </a:rPr>
              <a:t>"Greater government intervention in geoengineering research and development may stifle fact gathering and agenda setting, incorrectly choose </a:t>
            </a:r>
            <a:r>
              <a:rPr lang="en-US" b="1" i="1" dirty="0" smtClean="0">
                <a:solidFill>
                  <a:schemeClr val="tx2">
                    <a:lumMod val="75000"/>
                  </a:schemeClr>
                </a:solidFill>
              </a:rPr>
              <a:t>winners and losers,</a:t>
            </a:r>
            <a:r>
              <a:rPr lang="en-US" i="1" dirty="0" smtClean="0">
                <a:solidFill>
                  <a:schemeClr val="tx2">
                    <a:lumMod val="75000"/>
                  </a:schemeClr>
                </a:solidFill>
              </a:rPr>
              <a:t> and unnecessarily circumscribe a science still in its infancy.” </a:t>
            </a:r>
            <a:r>
              <a:rPr lang="en-US" dirty="0" smtClean="0">
                <a:solidFill>
                  <a:schemeClr val="tx2">
                    <a:lumMod val="75000"/>
                  </a:schemeClr>
                </a:solidFill>
              </a:rPr>
              <a:t>– </a:t>
            </a:r>
            <a:r>
              <a:rPr lang="en-US" i="1" dirty="0" smtClean="0">
                <a:solidFill>
                  <a:schemeClr val="tx2">
                    <a:lumMod val="75000"/>
                  </a:schemeClr>
                </a:solidFill>
              </a:rPr>
              <a:t>Page 20</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743200"/>
          </a:xfrm>
          <a:prstGeom prst="rect">
            <a:avLst/>
          </a:prstGeom>
        </p:spPr>
      </p:pic>
    </p:spTree>
    <p:extLst>
      <p:ext uri="{BB962C8B-B14F-4D97-AF65-F5344CB8AC3E}">
        <p14:creationId xmlns:p14="http://schemas.microsoft.com/office/powerpoint/2010/main" val="4025323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1078465"/>
            <a:ext cx="8618838" cy="2585323"/>
          </a:xfrm>
          <a:prstGeom prst="rect">
            <a:avLst/>
          </a:prstGeom>
          <a:noFill/>
        </p:spPr>
        <p:txBody>
          <a:bodyPr wrap="square" rtlCol="0">
            <a:spAutoFit/>
          </a:bodyPr>
          <a:lstStyle/>
          <a:p>
            <a:pPr algn="just"/>
            <a:r>
              <a:rPr lang="en-US" b="1" dirty="0">
                <a:solidFill>
                  <a:srgbClr val="002060"/>
                </a:solidFill>
              </a:rPr>
              <a:t>The planting of trees is well known and well practiced; afforestation is an accepted </a:t>
            </a:r>
            <a:r>
              <a:rPr lang="en-US" b="1" dirty="0" smtClean="0">
                <a:solidFill>
                  <a:srgbClr val="002060"/>
                </a:solidFill>
              </a:rPr>
              <a:t>project activity </a:t>
            </a:r>
            <a:r>
              <a:rPr lang="en-US" b="1" dirty="0">
                <a:solidFill>
                  <a:srgbClr val="002060"/>
                </a:solidFill>
              </a:rPr>
              <a:t>under the Clean Development Mechanism (CDM) of the Kyoto </a:t>
            </a:r>
            <a:r>
              <a:rPr lang="en-US" b="1" dirty="0" smtClean="0">
                <a:solidFill>
                  <a:srgbClr val="002060"/>
                </a:solidFill>
              </a:rPr>
              <a:t>Protocol.</a:t>
            </a:r>
          </a:p>
          <a:p>
            <a:pPr algn="just"/>
            <a:endParaRPr lang="en-US" b="1" dirty="0">
              <a:solidFill>
                <a:srgbClr val="002060"/>
              </a:solidFill>
            </a:endParaRPr>
          </a:p>
          <a:p>
            <a:pPr algn="just"/>
            <a:r>
              <a:rPr lang="en-US" b="1" dirty="0">
                <a:solidFill>
                  <a:srgbClr val="002060"/>
                </a:solidFill>
              </a:rPr>
              <a:t>Certain models estimate that a total </a:t>
            </a:r>
            <a:r>
              <a:rPr lang="en-US" b="1" dirty="0" smtClean="0">
                <a:solidFill>
                  <a:srgbClr val="002060"/>
                </a:solidFill>
              </a:rPr>
              <a:t>of 60 </a:t>
            </a:r>
            <a:r>
              <a:rPr lang="en-US" b="1" dirty="0">
                <a:solidFill>
                  <a:srgbClr val="002060"/>
                </a:solidFill>
              </a:rPr>
              <a:t>million to 65 million acres of U.S. agricultural land could be converted to woodlands by </a:t>
            </a:r>
            <a:r>
              <a:rPr lang="en-US" b="1" dirty="0" smtClean="0">
                <a:solidFill>
                  <a:srgbClr val="002060"/>
                </a:solidFill>
              </a:rPr>
              <a:t>2050, including </a:t>
            </a:r>
            <a:r>
              <a:rPr lang="en-US" b="1" dirty="0">
                <a:solidFill>
                  <a:srgbClr val="002060"/>
                </a:solidFill>
              </a:rPr>
              <a:t>35 million to 50 million acres of </a:t>
            </a:r>
            <a:r>
              <a:rPr lang="en-US" b="1" dirty="0" smtClean="0">
                <a:solidFill>
                  <a:srgbClr val="002060"/>
                </a:solidFill>
              </a:rPr>
              <a:t>cropland.</a:t>
            </a:r>
          </a:p>
          <a:p>
            <a:pPr algn="just"/>
            <a:endParaRPr lang="en-US" b="1" dirty="0">
              <a:solidFill>
                <a:srgbClr val="002060"/>
              </a:solidFill>
            </a:endParaRPr>
          </a:p>
          <a:p>
            <a:pPr algn="just"/>
            <a:r>
              <a:rPr lang="en-US" b="1" dirty="0">
                <a:solidFill>
                  <a:srgbClr val="002060"/>
                </a:solidFill>
              </a:rPr>
              <a:t>The cost of </a:t>
            </a:r>
            <a:r>
              <a:rPr lang="en-US" b="1" dirty="0" smtClean="0">
                <a:solidFill>
                  <a:srgbClr val="002060"/>
                </a:solidFill>
              </a:rPr>
              <a:t>an afforestation </a:t>
            </a:r>
            <a:r>
              <a:rPr lang="en-US" b="1" dirty="0">
                <a:solidFill>
                  <a:srgbClr val="002060"/>
                </a:solidFill>
              </a:rPr>
              <a:t>project can range from approximately $65 to $200 per acre due in part to </a:t>
            </a:r>
            <a:r>
              <a:rPr lang="en-US" b="1" dirty="0" smtClean="0">
                <a:solidFill>
                  <a:srgbClr val="002060"/>
                </a:solidFill>
              </a:rPr>
              <a:t>the previous </a:t>
            </a:r>
            <a:r>
              <a:rPr lang="en-US" b="1" dirty="0">
                <a:solidFill>
                  <a:srgbClr val="002060"/>
                </a:solidFill>
              </a:rPr>
              <a:t>land use of the site and the </a:t>
            </a:r>
            <a:r>
              <a:rPr lang="en-US" b="1" dirty="0" smtClean="0">
                <a:solidFill>
                  <a:srgbClr val="002060"/>
                </a:solidFill>
              </a:rPr>
              <a:t>terrain.</a:t>
            </a:r>
            <a:endParaRPr lang="en-US" b="1"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572" y="4043763"/>
            <a:ext cx="4792818"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81000" y="4226010"/>
            <a:ext cx="1600200" cy="1815882"/>
          </a:xfrm>
          <a:prstGeom prst="rect">
            <a:avLst/>
          </a:prstGeom>
          <a:noFill/>
        </p:spPr>
        <p:txBody>
          <a:bodyPr wrap="square" rtlCol="0">
            <a:spAutoFit/>
          </a:bodyPr>
          <a:lstStyle/>
          <a:p>
            <a:pPr algn="ctr"/>
            <a:r>
              <a:rPr lang="en-US" sz="2000" b="1" dirty="0" smtClean="0">
                <a:solidFill>
                  <a:srgbClr val="00B050"/>
                </a:solidFill>
              </a:rPr>
              <a:t>Water</a:t>
            </a:r>
          </a:p>
          <a:p>
            <a:pPr algn="ctr"/>
            <a:r>
              <a:rPr lang="en-US" sz="2000" b="1" dirty="0" smtClean="0">
                <a:solidFill>
                  <a:srgbClr val="00B050"/>
                </a:solidFill>
              </a:rPr>
              <a:t>Supply</a:t>
            </a:r>
          </a:p>
          <a:p>
            <a:pPr algn="ctr"/>
            <a:r>
              <a:rPr lang="en-US" sz="2000" b="1" dirty="0" smtClean="0">
                <a:solidFill>
                  <a:srgbClr val="00B050"/>
                </a:solidFill>
              </a:rPr>
              <a:t>Restoration</a:t>
            </a:r>
          </a:p>
          <a:p>
            <a:pPr algn="ctr"/>
            <a:r>
              <a:rPr lang="en-US" sz="2000" b="1" dirty="0" smtClean="0">
                <a:solidFill>
                  <a:srgbClr val="00B050"/>
                </a:solidFill>
              </a:rPr>
              <a:t>Project</a:t>
            </a:r>
          </a:p>
          <a:p>
            <a:pPr algn="ctr"/>
            <a:r>
              <a:rPr lang="en-US" sz="1400" b="1" dirty="0" smtClean="0">
                <a:solidFill>
                  <a:srgbClr val="00B050"/>
                </a:solidFill>
                <a:hlinkClick r:id="rId4"/>
              </a:rPr>
              <a:t>CLICK HERE</a:t>
            </a:r>
            <a:endParaRPr lang="en-US" sz="1400" dirty="0" smtClean="0"/>
          </a:p>
          <a:p>
            <a:endParaRPr lang="en-US" dirty="0"/>
          </a:p>
        </p:txBody>
      </p:sp>
    </p:spTree>
    <p:extLst>
      <p:ext uri="{BB962C8B-B14F-4D97-AF65-F5344CB8AC3E}">
        <p14:creationId xmlns:p14="http://schemas.microsoft.com/office/powerpoint/2010/main" val="228260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28600" y="990600"/>
            <a:ext cx="8686800" cy="5632311"/>
          </a:xfrm>
          <a:prstGeom prst="rect">
            <a:avLst/>
          </a:prstGeom>
          <a:noFill/>
        </p:spPr>
        <p:txBody>
          <a:bodyPr wrap="square" rtlCol="0">
            <a:spAutoFit/>
          </a:bodyPr>
          <a:lstStyle/>
          <a:p>
            <a:r>
              <a:rPr lang="en-US" b="1" dirty="0">
                <a:solidFill>
                  <a:srgbClr val="002060"/>
                </a:solidFill>
              </a:rPr>
              <a:t>Enhanced </a:t>
            </a:r>
            <a:r>
              <a:rPr lang="en-US" b="1" dirty="0" smtClean="0">
                <a:solidFill>
                  <a:srgbClr val="002060"/>
                </a:solidFill>
              </a:rPr>
              <a:t>Weathering</a:t>
            </a:r>
          </a:p>
          <a:p>
            <a:endParaRPr lang="en-US" b="1" dirty="0">
              <a:solidFill>
                <a:srgbClr val="002060"/>
              </a:solidFill>
            </a:endParaRPr>
          </a:p>
          <a:p>
            <a:pPr algn="just"/>
            <a:r>
              <a:rPr lang="en-US" b="1" dirty="0">
                <a:solidFill>
                  <a:srgbClr val="002060"/>
                </a:solidFill>
              </a:rPr>
              <a:t>Carbon dioxide is naturally removed from the atmosphere slowly through weathering (or</a:t>
            </a:r>
          </a:p>
          <a:p>
            <a:pPr algn="just"/>
            <a:r>
              <a:rPr lang="en-US" b="1" dirty="0">
                <a:solidFill>
                  <a:srgbClr val="002060"/>
                </a:solidFill>
              </a:rPr>
              <a:t>disintegration) of silicate and carbonate rocks.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Expediting </a:t>
            </a:r>
            <a:r>
              <a:rPr lang="en-US" b="1" dirty="0">
                <a:solidFill>
                  <a:srgbClr val="002060"/>
                </a:solidFill>
              </a:rPr>
              <a:t>the weathering </a:t>
            </a:r>
            <a:r>
              <a:rPr lang="en-US" b="1" dirty="0" smtClean="0">
                <a:solidFill>
                  <a:srgbClr val="002060"/>
                </a:solidFill>
              </a:rPr>
              <a:t>process—enhanced weathering—could </a:t>
            </a:r>
            <a:r>
              <a:rPr lang="en-US" b="1" dirty="0">
                <a:solidFill>
                  <a:srgbClr val="002060"/>
                </a:solidFill>
              </a:rPr>
              <a:t>remove large amounts of CO2 from the </a:t>
            </a:r>
            <a:r>
              <a:rPr lang="en-US" b="1" dirty="0" smtClean="0">
                <a:solidFill>
                  <a:srgbClr val="002060"/>
                </a:solidFill>
              </a:rPr>
              <a:t>atmosphere.</a:t>
            </a:r>
          </a:p>
          <a:p>
            <a:pPr algn="just"/>
            <a:endParaRPr lang="en-US" b="1" dirty="0">
              <a:solidFill>
                <a:srgbClr val="002060"/>
              </a:solidFill>
            </a:endParaRPr>
          </a:p>
          <a:p>
            <a:pPr algn="just"/>
            <a:r>
              <a:rPr lang="en-US" b="1" dirty="0" smtClean="0">
                <a:solidFill>
                  <a:srgbClr val="002060"/>
                </a:solidFill>
              </a:rPr>
              <a:t>The disintegrated materials </a:t>
            </a:r>
            <a:r>
              <a:rPr lang="en-US" b="1" dirty="0">
                <a:solidFill>
                  <a:srgbClr val="002060"/>
                </a:solidFill>
              </a:rPr>
              <a:t>containing CO2 removed from an enhanced weathering project could be stored in </a:t>
            </a:r>
            <a:r>
              <a:rPr lang="en-US" b="1" dirty="0" smtClean="0">
                <a:solidFill>
                  <a:srgbClr val="002060"/>
                </a:solidFill>
              </a:rPr>
              <a:t>the deep </a:t>
            </a:r>
            <a:r>
              <a:rPr lang="en-US" b="1" dirty="0">
                <a:solidFill>
                  <a:srgbClr val="002060"/>
                </a:solidFill>
              </a:rPr>
              <a:t>ocean or in </a:t>
            </a:r>
            <a:r>
              <a:rPr lang="en-US" b="1" dirty="0" smtClean="0">
                <a:solidFill>
                  <a:srgbClr val="002060"/>
                </a:solidFill>
              </a:rPr>
              <a:t>soils.</a:t>
            </a:r>
          </a:p>
          <a:p>
            <a:pPr algn="just"/>
            <a:endParaRPr lang="en-US" b="1" dirty="0">
              <a:solidFill>
                <a:srgbClr val="002060"/>
              </a:solidFill>
            </a:endParaRPr>
          </a:p>
          <a:p>
            <a:pPr algn="just"/>
            <a:r>
              <a:rPr lang="en-US" b="1" dirty="0">
                <a:solidFill>
                  <a:srgbClr val="002060"/>
                </a:solidFill>
              </a:rPr>
              <a:t>One proposed method is to spread crushed olivine, a type of </a:t>
            </a:r>
            <a:r>
              <a:rPr lang="en-US" b="1" dirty="0" smtClean="0">
                <a:solidFill>
                  <a:srgbClr val="002060"/>
                </a:solidFill>
              </a:rPr>
              <a:t>silicate rock</a:t>
            </a:r>
            <a:r>
              <a:rPr lang="en-US" b="1" dirty="0">
                <a:solidFill>
                  <a:srgbClr val="002060"/>
                </a:solidFill>
              </a:rPr>
              <a:t>, on agricultural and forested lands to sequester CO2 and improve soil </a:t>
            </a:r>
            <a:r>
              <a:rPr lang="en-US" b="1" dirty="0" smtClean="0">
                <a:solidFill>
                  <a:srgbClr val="002060"/>
                </a:solidFill>
              </a:rPr>
              <a:t>quality.  </a:t>
            </a:r>
          </a:p>
          <a:p>
            <a:pPr algn="just"/>
            <a:endParaRPr lang="en-US" b="1" dirty="0" smtClean="0">
              <a:solidFill>
                <a:srgbClr val="002060"/>
              </a:solidFill>
            </a:endParaRPr>
          </a:p>
          <a:p>
            <a:pPr algn="just"/>
            <a:r>
              <a:rPr lang="en-US" b="1" dirty="0" smtClean="0">
                <a:solidFill>
                  <a:srgbClr val="002060"/>
                </a:solidFill>
              </a:rPr>
              <a:t>This technique </a:t>
            </a:r>
            <a:r>
              <a:rPr lang="en-US" b="1" dirty="0">
                <a:solidFill>
                  <a:srgbClr val="002060"/>
                </a:solidFill>
              </a:rPr>
              <a:t>would require large amounts of rocks to be mined, ground, </a:t>
            </a:r>
            <a:r>
              <a:rPr lang="en-US" b="1" dirty="0" smtClean="0">
                <a:solidFill>
                  <a:srgbClr val="002060"/>
                </a:solidFill>
              </a:rPr>
              <a:t>and transported</a:t>
            </a:r>
            <a:r>
              <a:rPr lang="en-US" b="1" dirty="0">
                <a:solidFill>
                  <a:srgbClr val="002060"/>
                </a:solidFill>
              </a:rPr>
              <a:t>.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The lifecycle </a:t>
            </a:r>
            <a:r>
              <a:rPr lang="en-US" b="1" dirty="0">
                <a:solidFill>
                  <a:srgbClr val="002060"/>
                </a:solidFill>
              </a:rPr>
              <a:t>carbon benefit has not been calculated. Significant amounts of additional resources, </a:t>
            </a:r>
            <a:r>
              <a:rPr lang="en-US" b="1" dirty="0" smtClean="0">
                <a:solidFill>
                  <a:srgbClr val="002060"/>
                </a:solidFill>
              </a:rPr>
              <a:t>such as </a:t>
            </a:r>
            <a:r>
              <a:rPr lang="en-US" b="1" dirty="0">
                <a:solidFill>
                  <a:srgbClr val="002060"/>
                </a:solidFill>
              </a:rPr>
              <a:t>energy and water, may be required to conduct an enhanced weathering project.</a:t>
            </a:r>
          </a:p>
        </p:txBody>
      </p:sp>
    </p:spTree>
    <p:extLst>
      <p:ext uri="{BB962C8B-B14F-4D97-AF65-F5344CB8AC3E}">
        <p14:creationId xmlns:p14="http://schemas.microsoft.com/office/powerpoint/2010/main" val="632872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1102487"/>
            <a:ext cx="8618838" cy="4801314"/>
          </a:xfrm>
          <a:prstGeom prst="rect">
            <a:avLst/>
          </a:prstGeom>
          <a:noFill/>
        </p:spPr>
        <p:txBody>
          <a:bodyPr wrap="square" rtlCol="0">
            <a:spAutoFit/>
          </a:bodyPr>
          <a:lstStyle/>
          <a:p>
            <a:r>
              <a:rPr lang="en-US" b="1" dirty="0">
                <a:solidFill>
                  <a:srgbClr val="002060"/>
                </a:solidFill>
              </a:rPr>
              <a:t>Solar Radiation </a:t>
            </a:r>
            <a:r>
              <a:rPr lang="en-US" b="1" dirty="0" smtClean="0">
                <a:solidFill>
                  <a:srgbClr val="002060"/>
                </a:solidFill>
              </a:rPr>
              <a:t>Management (SRM)</a:t>
            </a:r>
          </a:p>
          <a:p>
            <a:endParaRPr lang="en-US" b="1" dirty="0">
              <a:solidFill>
                <a:srgbClr val="002060"/>
              </a:solidFill>
            </a:endParaRPr>
          </a:p>
          <a:p>
            <a:pPr algn="just"/>
            <a:r>
              <a:rPr lang="en-US" b="1" dirty="0">
                <a:solidFill>
                  <a:srgbClr val="002060"/>
                </a:solidFill>
              </a:rPr>
              <a:t>Solar radiation management methods work to reduce or divert the amount of incoming </a:t>
            </a:r>
            <a:r>
              <a:rPr lang="en-US" b="1" dirty="0" smtClean="0">
                <a:solidFill>
                  <a:srgbClr val="002060"/>
                </a:solidFill>
              </a:rPr>
              <a:t>solar radiation </a:t>
            </a:r>
            <a:r>
              <a:rPr lang="en-US" b="1" dirty="0">
                <a:solidFill>
                  <a:srgbClr val="002060"/>
                </a:solidFill>
              </a:rPr>
              <a:t>by making the Earth more reflective (i.e., enhancing albedo) and do not have any </a:t>
            </a:r>
            <a:r>
              <a:rPr lang="en-US" b="1" dirty="0" smtClean="0">
                <a:solidFill>
                  <a:srgbClr val="002060"/>
                </a:solidFill>
              </a:rPr>
              <a:t>effect on </a:t>
            </a:r>
            <a:r>
              <a:rPr lang="en-US" b="1" dirty="0">
                <a:solidFill>
                  <a:srgbClr val="002060"/>
                </a:solidFill>
              </a:rPr>
              <a:t>GHG emission </a:t>
            </a:r>
            <a:r>
              <a:rPr lang="en-US" b="1" dirty="0" smtClean="0">
                <a:solidFill>
                  <a:srgbClr val="002060"/>
                </a:solidFill>
              </a:rPr>
              <a:t>rates.  </a:t>
            </a:r>
          </a:p>
          <a:p>
            <a:pPr algn="just"/>
            <a:endParaRPr lang="en-US" b="1" dirty="0">
              <a:solidFill>
                <a:srgbClr val="002060"/>
              </a:solidFill>
            </a:endParaRPr>
          </a:p>
          <a:p>
            <a:pPr algn="just"/>
            <a:r>
              <a:rPr lang="en-US" b="1" dirty="0" smtClean="0">
                <a:solidFill>
                  <a:srgbClr val="002060"/>
                </a:solidFill>
              </a:rPr>
              <a:t>SRM </a:t>
            </a:r>
            <a:r>
              <a:rPr lang="en-US" b="1" dirty="0">
                <a:solidFill>
                  <a:srgbClr val="002060"/>
                </a:solidFill>
              </a:rPr>
              <a:t>methods involve modifying albedo via land-based methods </a:t>
            </a:r>
            <a:r>
              <a:rPr lang="en-US" b="1" dirty="0" smtClean="0">
                <a:solidFill>
                  <a:srgbClr val="002060"/>
                </a:solidFill>
              </a:rPr>
              <a:t>such as </a:t>
            </a:r>
            <a:r>
              <a:rPr lang="en-US" b="1" dirty="0">
                <a:solidFill>
                  <a:srgbClr val="002060"/>
                </a:solidFill>
              </a:rPr>
              <a:t>desert reflectors, cloud-based methods such as cloud whitening, stratosphere-based </a:t>
            </a:r>
            <a:r>
              <a:rPr lang="en-US" b="1" dirty="0" smtClean="0">
                <a:solidFill>
                  <a:srgbClr val="002060"/>
                </a:solidFill>
              </a:rPr>
              <a:t>methods such </a:t>
            </a:r>
            <a:r>
              <a:rPr lang="en-US" b="1" dirty="0">
                <a:solidFill>
                  <a:srgbClr val="002060"/>
                </a:solidFill>
              </a:rPr>
              <a:t>as aerosol injection, and spaced-based methods such as shields.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The </a:t>
            </a:r>
            <a:r>
              <a:rPr lang="en-US" b="1" dirty="0">
                <a:solidFill>
                  <a:srgbClr val="002060"/>
                </a:solidFill>
              </a:rPr>
              <a:t>effectiveness of </a:t>
            </a:r>
            <a:r>
              <a:rPr lang="en-US" b="1" dirty="0" smtClean="0">
                <a:solidFill>
                  <a:srgbClr val="002060"/>
                </a:solidFill>
              </a:rPr>
              <a:t>an SRM </a:t>
            </a:r>
            <a:r>
              <a:rPr lang="en-US" b="1" dirty="0">
                <a:solidFill>
                  <a:srgbClr val="002060"/>
                </a:solidFill>
              </a:rPr>
              <a:t>method depends on its geographical location, the altitude at which it is applied (</a:t>
            </a:r>
            <a:r>
              <a:rPr lang="en-US" b="1" dirty="0" smtClean="0">
                <a:solidFill>
                  <a:srgbClr val="002060"/>
                </a:solidFill>
              </a:rPr>
              <a:t>surface, atmosphere</a:t>
            </a:r>
            <a:r>
              <a:rPr lang="en-US" b="1" dirty="0">
                <a:solidFill>
                  <a:srgbClr val="002060"/>
                </a:solidFill>
              </a:rPr>
              <a:t>, space), and the radiative properties of the atmosphere and surface</a:t>
            </a:r>
            <a:r>
              <a:rPr lang="en-US" b="1" dirty="0" smtClean="0">
                <a:solidFill>
                  <a:srgbClr val="002060"/>
                </a:solidFill>
              </a:rPr>
              <a:t>.</a:t>
            </a:r>
          </a:p>
          <a:p>
            <a:pPr algn="just"/>
            <a:endParaRPr lang="en-US" b="1" dirty="0">
              <a:solidFill>
                <a:srgbClr val="002060"/>
              </a:solidFill>
            </a:endParaRPr>
          </a:p>
          <a:p>
            <a:pPr algn="just"/>
            <a:r>
              <a:rPr lang="en-US" b="1" dirty="0" smtClean="0">
                <a:solidFill>
                  <a:srgbClr val="002060"/>
                </a:solidFill>
              </a:rPr>
              <a:t>SRM </a:t>
            </a:r>
            <a:r>
              <a:rPr lang="en-US" b="1" dirty="0">
                <a:solidFill>
                  <a:srgbClr val="002060"/>
                </a:solidFill>
              </a:rPr>
              <a:t>methods could be deployed faster than CDR </a:t>
            </a:r>
            <a:r>
              <a:rPr lang="en-US" b="1" dirty="0" smtClean="0">
                <a:solidFill>
                  <a:srgbClr val="002060"/>
                </a:solidFill>
              </a:rPr>
              <a:t>methods should </a:t>
            </a:r>
            <a:r>
              <a:rPr lang="en-US" b="1" dirty="0">
                <a:solidFill>
                  <a:srgbClr val="002060"/>
                </a:solidFill>
              </a:rPr>
              <a:t>the need arise to cool the planet quickly. </a:t>
            </a:r>
            <a:r>
              <a:rPr lang="en-US" b="1" dirty="0" smtClean="0">
                <a:solidFill>
                  <a:srgbClr val="002060"/>
                </a:solidFill>
              </a:rPr>
              <a:t> SRM </a:t>
            </a:r>
            <a:r>
              <a:rPr lang="en-US" b="1" dirty="0">
                <a:solidFill>
                  <a:srgbClr val="002060"/>
                </a:solidFill>
              </a:rPr>
              <a:t>methods have been described, </a:t>
            </a:r>
            <a:r>
              <a:rPr lang="en-US" b="1" dirty="0" smtClean="0">
                <a:solidFill>
                  <a:srgbClr val="002060"/>
                </a:solidFill>
              </a:rPr>
              <a:t>theoretically, as </a:t>
            </a:r>
            <a:r>
              <a:rPr lang="en-US" b="1" dirty="0">
                <a:solidFill>
                  <a:srgbClr val="002060"/>
                </a:solidFill>
              </a:rPr>
              <a:t>cheap, fast, and </a:t>
            </a:r>
            <a:r>
              <a:rPr lang="en-US" b="1" dirty="0" smtClean="0">
                <a:solidFill>
                  <a:srgbClr val="002060"/>
                </a:solidFill>
              </a:rPr>
              <a:t>imperfect.</a:t>
            </a:r>
            <a:endParaRPr lang="en-US" b="1" dirty="0">
              <a:solidFill>
                <a:srgbClr val="002060"/>
              </a:solidFill>
            </a:endParaRPr>
          </a:p>
        </p:txBody>
      </p:sp>
    </p:spTree>
    <p:extLst>
      <p:ext uri="{BB962C8B-B14F-4D97-AF65-F5344CB8AC3E}">
        <p14:creationId xmlns:p14="http://schemas.microsoft.com/office/powerpoint/2010/main" val="95103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914400"/>
            <a:ext cx="8618838" cy="5355312"/>
          </a:xfrm>
          <a:prstGeom prst="rect">
            <a:avLst/>
          </a:prstGeom>
          <a:noFill/>
        </p:spPr>
        <p:txBody>
          <a:bodyPr wrap="square" rtlCol="0">
            <a:spAutoFit/>
          </a:bodyPr>
          <a:lstStyle/>
          <a:p>
            <a:r>
              <a:rPr lang="en-US" b="1" dirty="0">
                <a:solidFill>
                  <a:srgbClr val="002060"/>
                </a:solidFill>
              </a:rPr>
              <a:t>Solar Radiation </a:t>
            </a:r>
            <a:r>
              <a:rPr lang="en-US" b="1" dirty="0" smtClean="0">
                <a:solidFill>
                  <a:srgbClr val="002060"/>
                </a:solidFill>
              </a:rPr>
              <a:t>Management and Significant Environmental Risks</a:t>
            </a:r>
          </a:p>
          <a:p>
            <a:endParaRPr lang="en-US" b="1" dirty="0">
              <a:solidFill>
                <a:srgbClr val="002060"/>
              </a:solidFill>
            </a:endParaRPr>
          </a:p>
          <a:p>
            <a:pPr algn="just"/>
            <a:r>
              <a:rPr lang="en-US" b="1" dirty="0">
                <a:solidFill>
                  <a:srgbClr val="002060"/>
                </a:solidFill>
              </a:rPr>
              <a:t>• System failure. If an SRM technique breaks down or is shut down, the </a:t>
            </a:r>
            <a:r>
              <a:rPr lang="en-US" b="1" dirty="0" smtClean="0">
                <a:solidFill>
                  <a:srgbClr val="002060"/>
                </a:solidFill>
              </a:rPr>
              <a:t>climate may </a:t>
            </a:r>
            <a:r>
              <a:rPr lang="en-US" b="1" dirty="0">
                <a:solidFill>
                  <a:srgbClr val="002060"/>
                </a:solidFill>
              </a:rPr>
              <a:t>warm very quickly, possibly leaving little time for humans and nature </a:t>
            </a:r>
            <a:r>
              <a:rPr lang="en-US" b="1" dirty="0" smtClean="0">
                <a:solidFill>
                  <a:srgbClr val="002060"/>
                </a:solidFill>
              </a:rPr>
              <a:t>to adapt</a:t>
            </a:r>
            <a:r>
              <a:rPr lang="en-US" b="1" dirty="0">
                <a:solidFill>
                  <a:srgbClr val="002060"/>
                </a:solidFill>
              </a:rPr>
              <a:t>.</a:t>
            </a:r>
          </a:p>
          <a:p>
            <a:pPr algn="just"/>
            <a:r>
              <a:rPr lang="en-US" b="1" dirty="0">
                <a:solidFill>
                  <a:srgbClr val="002060"/>
                </a:solidFill>
              </a:rPr>
              <a:t>• Changes in regional and seasonal climates. SRM techniques may </a:t>
            </a:r>
            <a:r>
              <a:rPr lang="en-US" b="1" u="sng" dirty="0" smtClean="0">
                <a:solidFill>
                  <a:srgbClr val="002060"/>
                </a:solidFill>
              </a:rPr>
              <a:t>alter precipitation </a:t>
            </a:r>
            <a:r>
              <a:rPr lang="en-US" b="1" u="sng" dirty="0">
                <a:solidFill>
                  <a:srgbClr val="002060"/>
                </a:solidFill>
              </a:rPr>
              <a:t>patterns</a:t>
            </a:r>
            <a:r>
              <a:rPr lang="en-US" b="1" dirty="0">
                <a:solidFill>
                  <a:srgbClr val="002060"/>
                </a:solidFill>
              </a:rPr>
              <a:t>, which could have consequences for </a:t>
            </a:r>
            <a:r>
              <a:rPr lang="en-US" b="1" u="sng" dirty="0">
                <a:solidFill>
                  <a:srgbClr val="002060"/>
                </a:solidFill>
              </a:rPr>
              <a:t>ecosystems </a:t>
            </a:r>
            <a:r>
              <a:rPr lang="en-US" b="1" dirty="0" smtClean="0">
                <a:solidFill>
                  <a:srgbClr val="002060"/>
                </a:solidFill>
              </a:rPr>
              <a:t>and affected </a:t>
            </a:r>
            <a:r>
              <a:rPr lang="en-US" b="1" dirty="0">
                <a:solidFill>
                  <a:srgbClr val="002060"/>
                </a:solidFill>
              </a:rPr>
              <a:t>societies.</a:t>
            </a:r>
          </a:p>
          <a:p>
            <a:pPr algn="just"/>
            <a:r>
              <a:rPr lang="en-US" b="1" dirty="0">
                <a:solidFill>
                  <a:srgbClr val="002060"/>
                </a:solidFill>
              </a:rPr>
              <a:t>• Ozone depletion. Under certain circumstances, use of SRM techniques such </a:t>
            </a:r>
            <a:r>
              <a:rPr lang="en-US" b="1" dirty="0" smtClean="0">
                <a:solidFill>
                  <a:srgbClr val="002060"/>
                </a:solidFill>
              </a:rPr>
              <a:t>as sulfate </a:t>
            </a:r>
            <a:r>
              <a:rPr lang="en-US" b="1" dirty="0">
                <a:solidFill>
                  <a:srgbClr val="002060"/>
                </a:solidFill>
              </a:rPr>
              <a:t>aerosol injection may lead to </a:t>
            </a:r>
            <a:r>
              <a:rPr lang="en-US" b="1" u="sng" dirty="0">
                <a:solidFill>
                  <a:srgbClr val="002060"/>
                </a:solidFill>
              </a:rPr>
              <a:t>ozone depletion </a:t>
            </a:r>
            <a:r>
              <a:rPr lang="en-US" b="1" dirty="0">
                <a:solidFill>
                  <a:srgbClr val="002060"/>
                </a:solidFill>
              </a:rPr>
              <a:t>which would allow </a:t>
            </a:r>
            <a:r>
              <a:rPr lang="en-US" b="1" dirty="0" smtClean="0">
                <a:solidFill>
                  <a:srgbClr val="002060"/>
                </a:solidFill>
              </a:rPr>
              <a:t>harmful UVB </a:t>
            </a:r>
            <a:r>
              <a:rPr lang="en-US" b="1" dirty="0">
                <a:solidFill>
                  <a:srgbClr val="002060"/>
                </a:solidFill>
              </a:rPr>
              <a:t>rays to reach the Earth.</a:t>
            </a:r>
          </a:p>
          <a:p>
            <a:pPr algn="just"/>
            <a:r>
              <a:rPr lang="en-US" b="1" dirty="0">
                <a:solidFill>
                  <a:srgbClr val="002060"/>
                </a:solidFill>
              </a:rPr>
              <a:t>• Preservation of non-CO2 greenhouse gases. SRM techniques applied in </a:t>
            </a:r>
            <a:r>
              <a:rPr lang="en-US" b="1" dirty="0" smtClean="0">
                <a:solidFill>
                  <a:srgbClr val="002060"/>
                </a:solidFill>
              </a:rPr>
              <a:t>the stratosphere </a:t>
            </a:r>
            <a:r>
              <a:rPr lang="en-US" b="1" dirty="0">
                <a:solidFill>
                  <a:srgbClr val="002060"/>
                </a:solidFill>
              </a:rPr>
              <a:t>or space lessen the amount of ultraviolet radiation striking </a:t>
            </a:r>
            <a:r>
              <a:rPr lang="en-US" b="1" dirty="0" smtClean="0">
                <a:solidFill>
                  <a:srgbClr val="002060"/>
                </a:solidFill>
              </a:rPr>
              <a:t>the Earth’s </a:t>
            </a:r>
            <a:r>
              <a:rPr lang="en-US" b="1" dirty="0">
                <a:solidFill>
                  <a:srgbClr val="002060"/>
                </a:solidFill>
              </a:rPr>
              <a:t>atmosphere, which is likely to </a:t>
            </a:r>
            <a:r>
              <a:rPr lang="en-US" b="1" u="sng" dirty="0">
                <a:solidFill>
                  <a:srgbClr val="002060"/>
                </a:solidFill>
              </a:rPr>
              <a:t>extend the atmospheric lifetime of </a:t>
            </a:r>
            <a:r>
              <a:rPr lang="en-US" b="1" u="sng" dirty="0" smtClean="0">
                <a:solidFill>
                  <a:srgbClr val="002060"/>
                </a:solidFill>
              </a:rPr>
              <a:t>non- CO2 </a:t>
            </a:r>
            <a:r>
              <a:rPr lang="en-US" b="1" u="sng" dirty="0">
                <a:solidFill>
                  <a:srgbClr val="002060"/>
                </a:solidFill>
              </a:rPr>
              <a:t>greenhouse gases </a:t>
            </a:r>
            <a:r>
              <a:rPr lang="en-US" b="1" dirty="0">
                <a:solidFill>
                  <a:srgbClr val="002060"/>
                </a:solidFill>
              </a:rPr>
              <a:t>that are more potent than CO2.</a:t>
            </a:r>
          </a:p>
          <a:p>
            <a:pPr algn="just"/>
            <a:r>
              <a:rPr lang="en-US" b="1" dirty="0">
                <a:solidFill>
                  <a:srgbClr val="002060"/>
                </a:solidFill>
              </a:rPr>
              <a:t>• Diversion from more permanent solutions. If societies conclude that </a:t>
            </a:r>
            <a:r>
              <a:rPr lang="en-US" b="1" dirty="0" smtClean="0">
                <a:solidFill>
                  <a:srgbClr val="002060"/>
                </a:solidFill>
              </a:rPr>
              <a:t>SRM techniques </a:t>
            </a:r>
            <a:r>
              <a:rPr lang="en-US" b="1" dirty="0">
                <a:solidFill>
                  <a:srgbClr val="002060"/>
                </a:solidFill>
              </a:rPr>
              <a:t>can provide quick relief, they may invest less in developing </a:t>
            </a:r>
            <a:r>
              <a:rPr lang="en-US" b="1" dirty="0" smtClean="0">
                <a:solidFill>
                  <a:srgbClr val="002060"/>
                </a:solidFill>
              </a:rPr>
              <a:t>and deploying </a:t>
            </a:r>
            <a:r>
              <a:rPr lang="en-US" b="1" dirty="0">
                <a:solidFill>
                  <a:srgbClr val="002060"/>
                </a:solidFill>
              </a:rPr>
              <a:t>more permanent GHG emission reduction solutions.</a:t>
            </a:r>
          </a:p>
          <a:p>
            <a:pPr algn="just"/>
            <a:r>
              <a:rPr lang="en-US" b="1" dirty="0">
                <a:solidFill>
                  <a:srgbClr val="002060"/>
                </a:solidFill>
              </a:rPr>
              <a:t>• “Unknown unknowns.” The history of the Earth’s climate demonstrates </a:t>
            </a:r>
            <a:r>
              <a:rPr lang="en-US" b="1" dirty="0" smtClean="0">
                <a:solidFill>
                  <a:srgbClr val="002060"/>
                </a:solidFill>
              </a:rPr>
              <a:t>that small changes </a:t>
            </a:r>
            <a:r>
              <a:rPr lang="en-US" b="1" dirty="0">
                <a:solidFill>
                  <a:srgbClr val="002060"/>
                </a:solidFill>
              </a:rPr>
              <a:t>may result in abrupt changes, raising concerns about </a:t>
            </a:r>
            <a:r>
              <a:rPr lang="en-US" b="1" dirty="0" smtClean="0">
                <a:solidFill>
                  <a:srgbClr val="002060"/>
                </a:solidFill>
              </a:rPr>
              <a:t>unknown effects </a:t>
            </a:r>
            <a:r>
              <a:rPr lang="en-US" b="1" dirty="0">
                <a:solidFill>
                  <a:srgbClr val="002060"/>
                </a:solidFill>
              </a:rPr>
              <a:t>of large-scale </a:t>
            </a:r>
            <a:r>
              <a:rPr lang="en-US" b="1" dirty="0" smtClean="0">
                <a:solidFill>
                  <a:srgbClr val="002060"/>
                </a:solidFill>
              </a:rPr>
              <a:t>geoengineering.</a:t>
            </a:r>
            <a:endParaRPr lang="en-US" b="1" dirty="0">
              <a:solidFill>
                <a:srgbClr val="002060"/>
              </a:solidFill>
            </a:endParaRPr>
          </a:p>
        </p:txBody>
      </p:sp>
    </p:spTree>
    <p:extLst>
      <p:ext uri="{BB962C8B-B14F-4D97-AF65-F5344CB8AC3E}">
        <p14:creationId xmlns:p14="http://schemas.microsoft.com/office/powerpoint/2010/main" val="3378119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3352800" y="838200"/>
            <a:ext cx="5638800" cy="5909310"/>
          </a:xfrm>
          <a:prstGeom prst="rect">
            <a:avLst/>
          </a:prstGeom>
          <a:noFill/>
        </p:spPr>
        <p:txBody>
          <a:bodyPr wrap="square" rtlCol="0">
            <a:spAutoFit/>
          </a:bodyPr>
          <a:lstStyle/>
          <a:p>
            <a:r>
              <a:rPr lang="en-US" b="1" dirty="0" smtClean="0">
                <a:solidFill>
                  <a:srgbClr val="002060"/>
                </a:solidFill>
              </a:rPr>
              <a:t>Enhanced Albedo (Surface and Cloud)</a:t>
            </a:r>
          </a:p>
          <a:p>
            <a:endParaRPr lang="en-US" b="1" dirty="0" smtClean="0">
              <a:solidFill>
                <a:srgbClr val="002060"/>
              </a:solidFill>
            </a:endParaRPr>
          </a:p>
          <a:p>
            <a:pPr algn="just"/>
            <a:r>
              <a:rPr lang="en-US" b="1" dirty="0" smtClean="0">
                <a:solidFill>
                  <a:srgbClr val="002060"/>
                </a:solidFill>
              </a:rPr>
              <a:t>Applying enhanced </a:t>
            </a:r>
            <a:r>
              <a:rPr lang="en-US" b="1" dirty="0">
                <a:solidFill>
                  <a:srgbClr val="002060"/>
                </a:solidFill>
              </a:rPr>
              <a:t>albedo methods in urban areas such as painting roofs and paved areas white on a </a:t>
            </a:r>
            <a:r>
              <a:rPr lang="en-US" b="1" dirty="0" smtClean="0">
                <a:solidFill>
                  <a:srgbClr val="002060"/>
                </a:solidFill>
              </a:rPr>
              <a:t>global basis </a:t>
            </a:r>
            <a:r>
              <a:rPr lang="en-US" b="1" dirty="0">
                <a:solidFill>
                  <a:srgbClr val="002060"/>
                </a:solidFill>
              </a:rPr>
              <a:t>is estimated to cost several billion dollars for materials and labor, but could save money </a:t>
            </a:r>
            <a:r>
              <a:rPr lang="en-US" b="1" dirty="0" smtClean="0">
                <a:solidFill>
                  <a:srgbClr val="002060"/>
                </a:solidFill>
              </a:rPr>
              <a:t>on energy </a:t>
            </a:r>
            <a:r>
              <a:rPr lang="en-US" b="1" dirty="0">
                <a:solidFill>
                  <a:srgbClr val="002060"/>
                </a:solidFill>
              </a:rPr>
              <a:t>costs</a:t>
            </a:r>
            <a:r>
              <a:rPr lang="en-US" b="1" dirty="0" smtClean="0">
                <a:solidFill>
                  <a:srgbClr val="002060"/>
                </a:solidFill>
              </a:rPr>
              <a:t>.</a:t>
            </a:r>
          </a:p>
          <a:p>
            <a:pPr algn="just"/>
            <a:endParaRPr lang="en-US" b="1" dirty="0">
              <a:solidFill>
                <a:srgbClr val="002060"/>
              </a:solidFill>
            </a:endParaRPr>
          </a:p>
          <a:p>
            <a:pPr algn="just"/>
            <a:r>
              <a:rPr lang="en-US" b="1" dirty="0" smtClean="0">
                <a:solidFill>
                  <a:srgbClr val="002060"/>
                </a:solidFill>
              </a:rPr>
              <a:t>Genetically modified plants to increase albedo and reflect sunlight. </a:t>
            </a:r>
          </a:p>
          <a:p>
            <a:pPr algn="just"/>
            <a:endParaRPr lang="en-US" b="1" dirty="0">
              <a:solidFill>
                <a:srgbClr val="002060"/>
              </a:solidFill>
            </a:endParaRPr>
          </a:p>
          <a:p>
            <a:pPr algn="just"/>
            <a:r>
              <a:rPr lang="en-US" b="1" dirty="0">
                <a:solidFill>
                  <a:srgbClr val="002060"/>
                </a:solidFill>
              </a:rPr>
              <a:t>Cloud whitening </a:t>
            </a:r>
            <a:r>
              <a:rPr lang="en-US" b="1" dirty="0" smtClean="0">
                <a:solidFill>
                  <a:srgbClr val="002060"/>
                </a:solidFill>
              </a:rPr>
              <a:t>with dispersion </a:t>
            </a:r>
            <a:r>
              <a:rPr lang="en-US" b="1" dirty="0">
                <a:solidFill>
                  <a:srgbClr val="002060"/>
                </a:solidFill>
              </a:rPr>
              <a:t>of cloud-condensation nuclei (e.g., small particles of sea salt) in clouds in desired </a:t>
            </a:r>
            <a:r>
              <a:rPr lang="en-US" b="1" dirty="0" smtClean="0">
                <a:solidFill>
                  <a:srgbClr val="002060"/>
                </a:solidFill>
              </a:rPr>
              <a:t>areas on </a:t>
            </a:r>
            <a:r>
              <a:rPr lang="en-US" b="1" dirty="0">
                <a:solidFill>
                  <a:srgbClr val="002060"/>
                </a:solidFill>
              </a:rPr>
              <a:t>a continual </a:t>
            </a:r>
            <a:r>
              <a:rPr lang="en-US" b="1" dirty="0" smtClean="0">
                <a:solidFill>
                  <a:srgbClr val="002060"/>
                </a:solidFill>
              </a:rPr>
              <a:t>basis,  Aircraft, drones, </a:t>
            </a:r>
            <a:r>
              <a:rPr lang="en-US" b="1" dirty="0">
                <a:solidFill>
                  <a:srgbClr val="002060"/>
                </a:solidFill>
              </a:rPr>
              <a:t>ships, or unmanned, radio-controlled </a:t>
            </a:r>
            <a:r>
              <a:rPr lang="en-US" b="1" dirty="0" err="1">
                <a:solidFill>
                  <a:srgbClr val="002060"/>
                </a:solidFill>
              </a:rPr>
              <a:t>seacraft</a:t>
            </a:r>
            <a:r>
              <a:rPr lang="en-US" b="1" dirty="0">
                <a:solidFill>
                  <a:srgbClr val="002060"/>
                </a:solidFill>
              </a:rPr>
              <a:t> </a:t>
            </a:r>
            <a:r>
              <a:rPr lang="en-US" b="1" dirty="0" smtClean="0">
                <a:solidFill>
                  <a:srgbClr val="002060"/>
                </a:solidFill>
              </a:rPr>
              <a:t>could disperse </a:t>
            </a:r>
            <a:r>
              <a:rPr lang="en-US" b="1" dirty="0">
                <a:solidFill>
                  <a:srgbClr val="002060"/>
                </a:solidFill>
              </a:rPr>
              <a:t>the </a:t>
            </a:r>
            <a:r>
              <a:rPr lang="en-US" b="1" dirty="0" smtClean="0">
                <a:solidFill>
                  <a:srgbClr val="002060"/>
                </a:solidFill>
              </a:rPr>
              <a:t>nuclei.</a:t>
            </a:r>
          </a:p>
          <a:p>
            <a:pPr algn="just"/>
            <a:endParaRPr lang="en-US" b="1" dirty="0">
              <a:solidFill>
                <a:srgbClr val="002060"/>
              </a:solidFill>
            </a:endParaRPr>
          </a:p>
          <a:p>
            <a:pPr algn="just"/>
            <a:r>
              <a:rPr lang="en-US" b="1" dirty="0" smtClean="0">
                <a:solidFill>
                  <a:srgbClr val="002060"/>
                </a:solidFill>
              </a:rPr>
              <a:t>Depending on </a:t>
            </a:r>
            <a:r>
              <a:rPr lang="en-US" b="1" dirty="0">
                <a:solidFill>
                  <a:srgbClr val="002060"/>
                </a:solidFill>
              </a:rPr>
              <a:t>the scale of the project, marine ecosystems could be disturbed. Further research is needed </a:t>
            </a:r>
            <a:r>
              <a:rPr lang="en-US" b="1" dirty="0" smtClean="0">
                <a:solidFill>
                  <a:srgbClr val="002060"/>
                </a:solidFill>
              </a:rPr>
              <a:t>for spray </a:t>
            </a:r>
            <a:r>
              <a:rPr lang="en-US" b="1" dirty="0">
                <a:solidFill>
                  <a:srgbClr val="002060"/>
                </a:solidFill>
              </a:rPr>
              <a:t>generator development, and to assess potential impacts on ocean currents and </a:t>
            </a:r>
            <a:r>
              <a:rPr lang="en-US" b="1" dirty="0" smtClean="0">
                <a:solidFill>
                  <a:srgbClr val="002060"/>
                </a:solidFill>
              </a:rPr>
              <a:t>precipitation patterns</a:t>
            </a:r>
            <a:r>
              <a:rPr lang="en-US" b="1" dirty="0">
                <a:solidFill>
                  <a:srgbClr val="002060"/>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95400"/>
            <a:ext cx="3276600" cy="4651729"/>
          </a:xfrm>
          <a:prstGeom prst="rect">
            <a:avLst/>
          </a:prstGeom>
        </p:spPr>
      </p:pic>
    </p:spTree>
    <p:extLst>
      <p:ext uri="{BB962C8B-B14F-4D97-AF65-F5344CB8AC3E}">
        <p14:creationId xmlns:p14="http://schemas.microsoft.com/office/powerpoint/2010/main" val="647296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304800" y="997089"/>
            <a:ext cx="8686800" cy="5078313"/>
          </a:xfrm>
          <a:prstGeom prst="rect">
            <a:avLst/>
          </a:prstGeom>
          <a:noFill/>
        </p:spPr>
        <p:txBody>
          <a:bodyPr wrap="square" rtlCol="0">
            <a:spAutoFit/>
          </a:bodyPr>
          <a:lstStyle/>
          <a:p>
            <a:pPr algn="just"/>
            <a:r>
              <a:rPr lang="en-US" b="1" dirty="0" smtClean="0">
                <a:solidFill>
                  <a:srgbClr val="002060"/>
                </a:solidFill>
              </a:rPr>
              <a:t>Aerosol Injection (SAG) (Stratospheric Aerosol Geoengineering)</a:t>
            </a:r>
          </a:p>
          <a:p>
            <a:pPr algn="just"/>
            <a:endParaRPr lang="en-US" b="1" dirty="0">
              <a:solidFill>
                <a:srgbClr val="002060"/>
              </a:solidFill>
            </a:endParaRPr>
          </a:p>
          <a:p>
            <a:pPr algn="just"/>
            <a:r>
              <a:rPr lang="en-US" b="1" dirty="0" smtClean="0">
                <a:solidFill>
                  <a:srgbClr val="002060"/>
                </a:solidFill>
              </a:rPr>
              <a:t>The technology calls for dispersal </a:t>
            </a:r>
            <a:r>
              <a:rPr lang="en-US" b="1" dirty="0">
                <a:solidFill>
                  <a:srgbClr val="002060"/>
                </a:solidFill>
              </a:rPr>
              <a:t>of aerosols, such as hydrogen sulfide (H2S) or sulfur </a:t>
            </a:r>
            <a:r>
              <a:rPr lang="en-US" b="1" dirty="0" smtClean="0">
                <a:solidFill>
                  <a:srgbClr val="002060"/>
                </a:solidFill>
              </a:rPr>
              <a:t>dioxide (SO2</a:t>
            </a:r>
            <a:r>
              <a:rPr lang="en-US" b="1" dirty="0">
                <a:solidFill>
                  <a:srgbClr val="002060"/>
                </a:solidFill>
              </a:rPr>
              <a:t>), into the stratosphere to direct solar radiation back toward space or absorb heat, </a:t>
            </a:r>
            <a:r>
              <a:rPr lang="en-US" b="1" dirty="0" smtClean="0">
                <a:solidFill>
                  <a:srgbClr val="002060"/>
                </a:solidFill>
              </a:rPr>
              <a:t>thus cooling </a:t>
            </a:r>
            <a:r>
              <a:rPr lang="en-US" b="1" dirty="0">
                <a:solidFill>
                  <a:srgbClr val="002060"/>
                </a:solidFill>
              </a:rPr>
              <a:t>the </a:t>
            </a:r>
            <a:r>
              <a:rPr lang="en-US" b="1" dirty="0" smtClean="0">
                <a:solidFill>
                  <a:srgbClr val="002060"/>
                </a:solidFill>
              </a:rPr>
              <a:t>Earth.  </a:t>
            </a:r>
          </a:p>
          <a:p>
            <a:pPr algn="just"/>
            <a:endParaRPr lang="en-US" b="1" dirty="0">
              <a:solidFill>
                <a:srgbClr val="002060"/>
              </a:solidFill>
            </a:endParaRPr>
          </a:p>
          <a:p>
            <a:pPr algn="just"/>
            <a:r>
              <a:rPr lang="en-US" b="1" dirty="0" smtClean="0">
                <a:solidFill>
                  <a:srgbClr val="002060"/>
                </a:solidFill>
              </a:rPr>
              <a:t>Aircraft, </a:t>
            </a:r>
            <a:r>
              <a:rPr lang="en-US" b="1" dirty="0">
                <a:solidFill>
                  <a:srgbClr val="002060"/>
                </a:solidFill>
              </a:rPr>
              <a:t>artillery shells, or stratospheric balloons could be </a:t>
            </a:r>
            <a:r>
              <a:rPr lang="en-US" b="1" dirty="0" smtClean="0">
                <a:solidFill>
                  <a:srgbClr val="002060"/>
                </a:solidFill>
              </a:rPr>
              <a:t>employed to </a:t>
            </a:r>
            <a:r>
              <a:rPr lang="en-US" b="1" dirty="0">
                <a:solidFill>
                  <a:srgbClr val="002060"/>
                </a:solidFill>
              </a:rPr>
              <a:t>inject the aerosols</a:t>
            </a:r>
            <a:r>
              <a:rPr lang="en-US" b="1" dirty="0" smtClean="0">
                <a:solidFill>
                  <a:srgbClr val="002060"/>
                </a:solidFill>
              </a:rPr>
              <a:t>.</a:t>
            </a:r>
          </a:p>
          <a:p>
            <a:pPr algn="just"/>
            <a:endParaRPr lang="en-US" b="1" dirty="0">
              <a:solidFill>
                <a:srgbClr val="002060"/>
              </a:solidFill>
            </a:endParaRPr>
          </a:p>
          <a:p>
            <a:pPr algn="just"/>
            <a:r>
              <a:rPr lang="en-US" b="1" dirty="0" smtClean="0">
                <a:solidFill>
                  <a:srgbClr val="002060"/>
                </a:solidFill>
              </a:rPr>
              <a:t>The </a:t>
            </a:r>
            <a:r>
              <a:rPr lang="en-US" b="1" dirty="0">
                <a:solidFill>
                  <a:srgbClr val="002060"/>
                </a:solidFill>
              </a:rPr>
              <a:t>annual cost for sulfur particle injection using airplanes is calculated </a:t>
            </a:r>
            <a:r>
              <a:rPr lang="en-US" b="1" dirty="0" smtClean="0">
                <a:solidFill>
                  <a:srgbClr val="002060"/>
                </a:solidFill>
              </a:rPr>
              <a:t>to be </a:t>
            </a:r>
            <a:r>
              <a:rPr lang="en-US" b="1" dirty="0">
                <a:solidFill>
                  <a:srgbClr val="002060"/>
                </a:solidFill>
              </a:rPr>
              <a:t>several billion dollars, depending on the amount, location, and type of sulfur particle </a:t>
            </a:r>
            <a:r>
              <a:rPr lang="en-US" b="1" dirty="0" smtClean="0">
                <a:solidFill>
                  <a:srgbClr val="002060"/>
                </a:solidFill>
              </a:rPr>
              <a:t>injected into </a:t>
            </a:r>
            <a:r>
              <a:rPr lang="en-US" b="1" dirty="0">
                <a:solidFill>
                  <a:srgbClr val="002060"/>
                </a:solidFill>
              </a:rPr>
              <a:t>the </a:t>
            </a:r>
            <a:r>
              <a:rPr lang="en-US" b="1" dirty="0" smtClean="0">
                <a:solidFill>
                  <a:srgbClr val="002060"/>
                </a:solidFill>
              </a:rPr>
              <a:t>stratosphere.  </a:t>
            </a:r>
            <a:r>
              <a:rPr lang="en-US" b="1" dirty="0">
                <a:solidFill>
                  <a:srgbClr val="002060"/>
                </a:solidFill>
              </a:rPr>
              <a:t>However, there has not been any testing to determine whether </a:t>
            </a:r>
            <a:r>
              <a:rPr lang="en-US" b="1" dirty="0" smtClean="0">
                <a:solidFill>
                  <a:srgbClr val="002060"/>
                </a:solidFill>
              </a:rPr>
              <a:t>the theoretical </a:t>
            </a:r>
            <a:r>
              <a:rPr lang="en-US" b="1" dirty="0">
                <a:solidFill>
                  <a:srgbClr val="002060"/>
                </a:solidFill>
              </a:rPr>
              <a:t>predictions will match reality</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Aerosol injection seeks to imitate large volcanic eruptions. Indeed, many studies have </a:t>
            </a:r>
            <a:r>
              <a:rPr lang="en-US" b="1" dirty="0" smtClean="0">
                <a:solidFill>
                  <a:srgbClr val="002060"/>
                </a:solidFill>
              </a:rPr>
              <a:t>based aerosol </a:t>
            </a:r>
            <a:r>
              <a:rPr lang="en-US" b="1" dirty="0">
                <a:solidFill>
                  <a:srgbClr val="002060"/>
                </a:solidFill>
              </a:rPr>
              <a:t>injection simulations on data gathered and analyzed from the Mount Pinatubo </a:t>
            </a:r>
            <a:r>
              <a:rPr lang="en-US" b="1" dirty="0" smtClean="0">
                <a:solidFill>
                  <a:srgbClr val="002060"/>
                </a:solidFill>
              </a:rPr>
              <a:t>volcanic eruption </a:t>
            </a:r>
            <a:r>
              <a:rPr lang="en-US" b="1" dirty="0">
                <a:solidFill>
                  <a:srgbClr val="002060"/>
                </a:solidFill>
              </a:rPr>
              <a:t>in the Philippines in 1991, which led to a reduction in global temperatures, though </a:t>
            </a:r>
            <a:r>
              <a:rPr lang="en-US" b="1" u="sng" dirty="0" smtClean="0">
                <a:solidFill>
                  <a:srgbClr val="002060"/>
                </a:solidFill>
              </a:rPr>
              <a:t>not distributed </a:t>
            </a:r>
            <a:r>
              <a:rPr lang="en-US" b="1" u="sng" dirty="0">
                <a:solidFill>
                  <a:srgbClr val="002060"/>
                </a:solidFill>
              </a:rPr>
              <a:t>evenly across </a:t>
            </a:r>
            <a:r>
              <a:rPr lang="en-US" b="1" u="sng" dirty="0" smtClean="0">
                <a:solidFill>
                  <a:srgbClr val="002060"/>
                </a:solidFill>
              </a:rPr>
              <a:t>regions.  </a:t>
            </a:r>
          </a:p>
        </p:txBody>
      </p:sp>
    </p:spTree>
    <p:extLst>
      <p:ext uri="{BB962C8B-B14F-4D97-AF65-F5344CB8AC3E}">
        <p14:creationId xmlns:p14="http://schemas.microsoft.com/office/powerpoint/2010/main" val="4229755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304800" y="838200"/>
            <a:ext cx="8686800" cy="5909310"/>
          </a:xfrm>
          <a:prstGeom prst="rect">
            <a:avLst/>
          </a:prstGeom>
          <a:noFill/>
        </p:spPr>
        <p:txBody>
          <a:bodyPr wrap="square" rtlCol="0">
            <a:spAutoFit/>
          </a:bodyPr>
          <a:lstStyle/>
          <a:p>
            <a:r>
              <a:rPr lang="en-US" b="1" dirty="0">
                <a:solidFill>
                  <a:srgbClr val="002060"/>
                </a:solidFill>
              </a:rPr>
              <a:t>Space-Based </a:t>
            </a:r>
            <a:r>
              <a:rPr lang="en-US" b="1" dirty="0" smtClean="0">
                <a:solidFill>
                  <a:srgbClr val="002060"/>
                </a:solidFill>
              </a:rPr>
              <a:t>Reflectors</a:t>
            </a:r>
          </a:p>
          <a:p>
            <a:endParaRPr lang="en-US" b="1" dirty="0">
              <a:solidFill>
                <a:srgbClr val="002060"/>
              </a:solidFill>
            </a:endParaRPr>
          </a:p>
          <a:p>
            <a:pPr algn="just"/>
            <a:r>
              <a:rPr lang="en-US" b="1" dirty="0" smtClean="0">
                <a:solidFill>
                  <a:srgbClr val="002060"/>
                </a:solidFill>
              </a:rPr>
              <a:t>A theoretical </a:t>
            </a:r>
            <a:r>
              <a:rPr lang="en-US" b="1" dirty="0">
                <a:solidFill>
                  <a:srgbClr val="002060"/>
                </a:solidFill>
              </a:rPr>
              <a:t>geoengineering technology </a:t>
            </a:r>
            <a:r>
              <a:rPr lang="en-US" b="1" dirty="0" smtClean="0">
                <a:solidFill>
                  <a:srgbClr val="002060"/>
                </a:solidFill>
              </a:rPr>
              <a:t>proposal to position shields </a:t>
            </a:r>
            <a:r>
              <a:rPr lang="en-US" b="1" dirty="0">
                <a:solidFill>
                  <a:srgbClr val="002060"/>
                </a:solidFill>
              </a:rPr>
              <a:t>in space to reduce the amount of incoming solar radiation. The effectiveness of </a:t>
            </a:r>
            <a:r>
              <a:rPr lang="en-US" b="1" dirty="0" smtClean="0">
                <a:solidFill>
                  <a:srgbClr val="002060"/>
                </a:solidFill>
              </a:rPr>
              <a:t>the shield </a:t>
            </a:r>
            <a:r>
              <a:rPr lang="en-US" b="1" dirty="0">
                <a:solidFill>
                  <a:srgbClr val="002060"/>
                </a:solidFill>
              </a:rPr>
              <a:t>would vary based on its design, material, location, quantity, and maintenance. </a:t>
            </a:r>
            <a:r>
              <a:rPr lang="en-US" b="1" dirty="0" smtClean="0">
                <a:solidFill>
                  <a:srgbClr val="002060"/>
                </a:solidFill>
              </a:rPr>
              <a:t> Suggested materials are </a:t>
            </a:r>
            <a:r>
              <a:rPr lang="en-US" b="1" dirty="0">
                <a:solidFill>
                  <a:srgbClr val="002060"/>
                </a:solidFill>
              </a:rPr>
              <a:t>lunar glass, aluminum thread netting, </a:t>
            </a:r>
            <a:r>
              <a:rPr lang="en-US" b="1" dirty="0" smtClean="0">
                <a:solidFill>
                  <a:srgbClr val="002060"/>
                </a:solidFill>
              </a:rPr>
              <a:t>metallic reflecting </a:t>
            </a:r>
            <a:r>
              <a:rPr lang="en-US" b="1" dirty="0">
                <a:solidFill>
                  <a:srgbClr val="002060"/>
                </a:solidFill>
              </a:rPr>
              <a:t>disks, and refracting </a:t>
            </a:r>
            <a:r>
              <a:rPr lang="en-US" b="1" dirty="0" smtClean="0">
                <a:solidFill>
                  <a:srgbClr val="002060"/>
                </a:solidFill>
              </a:rPr>
              <a:t>disks. Proposed </a:t>
            </a:r>
            <a:r>
              <a:rPr lang="en-US" b="1" dirty="0">
                <a:solidFill>
                  <a:srgbClr val="002060"/>
                </a:solidFill>
              </a:rPr>
              <a:t>shield locations include the low Earth orbit </a:t>
            </a:r>
            <a:r>
              <a:rPr lang="en-US" b="1" dirty="0" smtClean="0">
                <a:solidFill>
                  <a:srgbClr val="002060"/>
                </a:solidFill>
              </a:rPr>
              <a:t>and </a:t>
            </a:r>
            <a:r>
              <a:rPr lang="fr-FR" b="1" dirty="0" smtClean="0">
                <a:solidFill>
                  <a:srgbClr val="002060"/>
                </a:solidFill>
              </a:rPr>
              <a:t>Lagrange point.</a:t>
            </a:r>
          </a:p>
          <a:p>
            <a:pPr algn="just"/>
            <a:endParaRPr lang="fr-FR" b="1" dirty="0">
              <a:solidFill>
                <a:srgbClr val="002060"/>
              </a:solidFill>
            </a:endParaRPr>
          </a:p>
          <a:p>
            <a:pPr algn="just"/>
            <a:r>
              <a:rPr lang="en-US" b="1" dirty="0" smtClean="0">
                <a:solidFill>
                  <a:srgbClr val="002060"/>
                </a:solidFill>
              </a:rPr>
              <a:t>Further research </a:t>
            </a:r>
            <a:r>
              <a:rPr lang="en-US" b="1" dirty="0">
                <a:solidFill>
                  <a:srgbClr val="002060"/>
                </a:solidFill>
              </a:rPr>
              <a:t>is needed to assess shield costs; appropriate steps for implementation, </a:t>
            </a:r>
            <a:r>
              <a:rPr lang="en-US" b="1" dirty="0" smtClean="0">
                <a:solidFill>
                  <a:srgbClr val="002060"/>
                </a:solidFill>
              </a:rPr>
              <a:t>including transportation </a:t>
            </a:r>
            <a:r>
              <a:rPr lang="en-US" b="1" dirty="0">
                <a:solidFill>
                  <a:srgbClr val="002060"/>
                </a:solidFill>
              </a:rPr>
              <a:t>to the desired location; maintenance needs; shield disposal; and ecological impacts</a:t>
            </a:r>
            <a:r>
              <a:rPr lang="en-US" b="1" dirty="0" smtClean="0">
                <a:solidFill>
                  <a:srgbClr val="002060"/>
                </a:solidFill>
              </a:rPr>
              <a:t>.</a:t>
            </a:r>
          </a:p>
          <a:p>
            <a:pPr algn="just"/>
            <a:endParaRPr lang="en-US" b="1" dirty="0">
              <a:solidFill>
                <a:srgbClr val="002060"/>
              </a:solidFill>
            </a:endParaRPr>
          </a:p>
          <a:p>
            <a:pPr algn="just"/>
            <a:r>
              <a:rPr lang="en-US" b="1" dirty="0" smtClean="0">
                <a:solidFill>
                  <a:srgbClr val="002060"/>
                </a:solidFill>
              </a:rPr>
              <a:t>Would reflectors </a:t>
            </a:r>
            <a:r>
              <a:rPr lang="en-US" b="1" dirty="0">
                <a:solidFill>
                  <a:srgbClr val="002060"/>
                </a:solidFill>
              </a:rPr>
              <a:t>be deployed to </a:t>
            </a:r>
            <a:r>
              <a:rPr lang="en-US" b="1" dirty="0" smtClean="0">
                <a:solidFill>
                  <a:srgbClr val="002060"/>
                </a:solidFill>
              </a:rPr>
              <a:t>alter the </a:t>
            </a:r>
            <a:r>
              <a:rPr lang="en-US" b="1" dirty="0">
                <a:solidFill>
                  <a:srgbClr val="002060"/>
                </a:solidFill>
              </a:rPr>
              <a:t>climate at a global or regional level?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Is </a:t>
            </a:r>
            <a:r>
              <a:rPr lang="en-US" b="1" dirty="0">
                <a:solidFill>
                  <a:srgbClr val="002060"/>
                </a:solidFill>
              </a:rPr>
              <a:t>the science behind reflector deployment </a:t>
            </a:r>
            <a:r>
              <a:rPr lang="en-US" b="1" dirty="0" smtClean="0">
                <a:solidFill>
                  <a:srgbClr val="002060"/>
                </a:solidFill>
              </a:rPr>
              <a:t>mature enough </a:t>
            </a:r>
            <a:r>
              <a:rPr lang="en-US" b="1" dirty="0">
                <a:solidFill>
                  <a:srgbClr val="002060"/>
                </a:solidFill>
              </a:rPr>
              <a:t>to provide guidance on where shield protection would be most needed?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It </a:t>
            </a:r>
            <a:r>
              <a:rPr lang="en-US" b="1" dirty="0">
                <a:solidFill>
                  <a:srgbClr val="002060"/>
                </a:solidFill>
              </a:rPr>
              <a:t>may </a:t>
            </a:r>
            <a:r>
              <a:rPr lang="en-US" b="1" dirty="0" smtClean="0">
                <a:solidFill>
                  <a:srgbClr val="002060"/>
                </a:solidFill>
              </a:rPr>
              <a:t>take several </a:t>
            </a:r>
            <a:r>
              <a:rPr lang="en-US" b="1" dirty="0">
                <a:solidFill>
                  <a:srgbClr val="002060"/>
                </a:solidFill>
              </a:rPr>
              <a:t>decades to construct and deploy a shield. Should the shield fail or be removed, </a:t>
            </a:r>
            <a:r>
              <a:rPr lang="en-US" b="1" dirty="0" smtClean="0">
                <a:solidFill>
                  <a:srgbClr val="002060"/>
                </a:solidFill>
              </a:rPr>
              <a:t>warmer temperatures </a:t>
            </a:r>
            <a:r>
              <a:rPr lang="en-US" b="1" dirty="0">
                <a:solidFill>
                  <a:srgbClr val="002060"/>
                </a:solidFill>
              </a:rPr>
              <a:t>would ensue rapidly if CO2 emission rates continued to rise. </a:t>
            </a:r>
            <a:r>
              <a:rPr lang="en-US" b="1" dirty="0" smtClean="0">
                <a:solidFill>
                  <a:srgbClr val="002060"/>
                </a:solidFill>
              </a:rPr>
              <a:t> One </a:t>
            </a:r>
            <a:r>
              <a:rPr lang="en-US" b="1" dirty="0">
                <a:solidFill>
                  <a:srgbClr val="002060"/>
                </a:solidFill>
              </a:rPr>
              <a:t>study suggests </a:t>
            </a:r>
            <a:r>
              <a:rPr lang="en-US" b="1" dirty="0" smtClean="0">
                <a:solidFill>
                  <a:srgbClr val="002060"/>
                </a:solidFill>
              </a:rPr>
              <a:t>that launching </a:t>
            </a:r>
            <a:r>
              <a:rPr lang="en-US" b="1" dirty="0">
                <a:solidFill>
                  <a:srgbClr val="002060"/>
                </a:solidFill>
              </a:rPr>
              <a:t>a shield to fully reverse global warming may cost a few trillion dollars, </a:t>
            </a:r>
            <a:r>
              <a:rPr lang="en-US" b="1" dirty="0" smtClean="0">
                <a:solidFill>
                  <a:srgbClr val="002060"/>
                </a:solidFill>
              </a:rPr>
              <a:t>implemented over </a:t>
            </a:r>
            <a:r>
              <a:rPr lang="en-US" b="1" dirty="0">
                <a:solidFill>
                  <a:srgbClr val="002060"/>
                </a:solidFill>
              </a:rPr>
              <a:t>a 25-year </a:t>
            </a:r>
            <a:r>
              <a:rPr lang="en-US" b="1" dirty="0" smtClean="0">
                <a:solidFill>
                  <a:srgbClr val="002060"/>
                </a:solidFill>
              </a:rPr>
              <a:t>time</a:t>
            </a:r>
            <a:endParaRPr lang="en-US" b="1" u="sng" dirty="0" smtClean="0">
              <a:solidFill>
                <a:srgbClr val="002060"/>
              </a:solidFill>
            </a:endParaRPr>
          </a:p>
        </p:txBody>
      </p:sp>
    </p:spTree>
    <p:extLst>
      <p:ext uri="{BB962C8B-B14F-4D97-AF65-F5344CB8AC3E}">
        <p14:creationId xmlns:p14="http://schemas.microsoft.com/office/powerpoint/2010/main" val="5543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5" name="TextBox 4"/>
          <p:cNvSpPr txBox="1"/>
          <p:nvPr/>
        </p:nvSpPr>
        <p:spPr>
          <a:xfrm>
            <a:off x="228600" y="1066800"/>
            <a:ext cx="8534400" cy="5355312"/>
          </a:xfrm>
          <a:prstGeom prst="rect">
            <a:avLst/>
          </a:prstGeom>
          <a:noFill/>
        </p:spPr>
        <p:txBody>
          <a:bodyPr wrap="square" rtlCol="0">
            <a:spAutoFit/>
          </a:bodyPr>
          <a:lstStyle/>
          <a:p>
            <a:pPr algn="ctr"/>
            <a:r>
              <a:rPr lang="en-US" b="1" dirty="0" smtClean="0">
                <a:solidFill>
                  <a:srgbClr val="002060"/>
                </a:solidFill>
              </a:rPr>
              <a:t>Debate Over Methods of Oversight</a:t>
            </a:r>
          </a:p>
          <a:p>
            <a:endParaRPr lang="en-US" b="1" dirty="0" smtClean="0">
              <a:solidFill>
                <a:srgbClr val="002060"/>
              </a:solidFill>
            </a:endParaRPr>
          </a:p>
          <a:p>
            <a:pPr marL="285750" indent="-285750" algn="just">
              <a:buFont typeface="Arial" panose="020B0604020202020204" pitchFamily="34" charset="0"/>
              <a:buChar char="•"/>
            </a:pPr>
            <a:r>
              <a:rPr lang="en-US" b="1" dirty="0" smtClean="0">
                <a:solidFill>
                  <a:srgbClr val="002060"/>
                </a:solidFill>
              </a:rPr>
              <a:t>Modest </a:t>
            </a:r>
            <a:r>
              <a:rPr lang="en-US" b="1" dirty="0">
                <a:solidFill>
                  <a:srgbClr val="002060"/>
                </a:solidFill>
              </a:rPr>
              <a:t>funding for geoengineering research, the </a:t>
            </a:r>
            <a:r>
              <a:rPr lang="en-US" b="1" dirty="0" smtClean="0">
                <a:solidFill>
                  <a:srgbClr val="002060"/>
                </a:solidFill>
              </a:rPr>
              <a:t>limited regulation </a:t>
            </a:r>
            <a:r>
              <a:rPr lang="en-US" b="1" dirty="0">
                <a:solidFill>
                  <a:srgbClr val="002060"/>
                </a:solidFill>
              </a:rPr>
              <a:t>of particular geoengineering activities, and a lack of a comprehensive system </a:t>
            </a:r>
            <a:r>
              <a:rPr lang="en-US" b="1" dirty="0" smtClean="0">
                <a:solidFill>
                  <a:srgbClr val="002060"/>
                </a:solidFill>
              </a:rPr>
              <a:t>of oversight </a:t>
            </a:r>
            <a:r>
              <a:rPr lang="en-US" b="1" dirty="0">
                <a:solidFill>
                  <a:srgbClr val="002060"/>
                </a:solidFill>
              </a:rPr>
              <a:t>or technology promotion</a:t>
            </a:r>
            <a:r>
              <a:rPr lang="en-US" b="1" dirty="0" smtClean="0">
                <a:solidFill>
                  <a:srgbClr val="002060"/>
                </a:solidFill>
              </a:rPr>
              <a:t>.</a:t>
            </a:r>
          </a:p>
          <a:p>
            <a:pPr marL="285750" indent="-285750" algn="just">
              <a:buFont typeface="Arial" panose="020B0604020202020204" pitchFamily="34" charset="0"/>
              <a:buChar char="•"/>
            </a:pPr>
            <a:endParaRPr lang="en-US" b="1" dirty="0" smtClean="0">
              <a:solidFill>
                <a:srgbClr val="002060"/>
              </a:solidFill>
            </a:endParaRPr>
          </a:p>
          <a:p>
            <a:pPr marL="285750" indent="-285750" algn="just">
              <a:buFont typeface="Arial" panose="020B0604020202020204" pitchFamily="34" charset="0"/>
              <a:buChar char="•"/>
            </a:pPr>
            <a:r>
              <a:rPr lang="en-US" b="1" dirty="0" smtClean="0">
                <a:solidFill>
                  <a:srgbClr val="002060"/>
                </a:solidFill>
              </a:rPr>
              <a:t>Advocates </a:t>
            </a:r>
            <a:r>
              <a:rPr lang="en-US" b="1" dirty="0">
                <a:solidFill>
                  <a:srgbClr val="002060"/>
                </a:solidFill>
              </a:rPr>
              <a:t>of maintaining this status quo tend to see </a:t>
            </a:r>
            <a:r>
              <a:rPr lang="en-US" b="1" dirty="0" smtClean="0">
                <a:solidFill>
                  <a:srgbClr val="002060"/>
                </a:solidFill>
              </a:rPr>
              <a:t>private industry </a:t>
            </a:r>
            <a:r>
              <a:rPr lang="en-US" b="1" dirty="0">
                <a:solidFill>
                  <a:srgbClr val="002060"/>
                </a:solidFill>
              </a:rPr>
              <a:t>and commercial development as the best avenue through which to determine the </a:t>
            </a:r>
            <a:r>
              <a:rPr lang="en-US" b="1" dirty="0" smtClean="0">
                <a:solidFill>
                  <a:srgbClr val="002060"/>
                </a:solidFill>
              </a:rPr>
              <a:t>merits of GE research </a:t>
            </a:r>
            <a:r>
              <a:rPr lang="en-US" b="1" dirty="0">
                <a:solidFill>
                  <a:srgbClr val="002060"/>
                </a:solidFill>
              </a:rPr>
              <a:t>and entrepreneurship and/or to pursue it</a:t>
            </a:r>
            <a:r>
              <a:rPr lang="en-US" b="1" dirty="0" smtClean="0">
                <a:solidFill>
                  <a:srgbClr val="002060"/>
                </a:solidFill>
              </a:rPr>
              <a:t>.</a:t>
            </a:r>
          </a:p>
          <a:p>
            <a:pPr marL="285750" indent="-285750" algn="just">
              <a:buFont typeface="Arial" panose="020B0604020202020204" pitchFamily="34" charset="0"/>
              <a:buChar char="•"/>
            </a:pPr>
            <a:endParaRPr lang="en-US" b="1" dirty="0">
              <a:solidFill>
                <a:srgbClr val="002060"/>
              </a:solidFill>
            </a:endParaRPr>
          </a:p>
          <a:p>
            <a:pPr marL="285750" indent="-285750" algn="just">
              <a:buFont typeface="Arial" panose="020B0604020202020204" pitchFamily="34" charset="0"/>
              <a:buChar char="•"/>
            </a:pPr>
            <a:r>
              <a:rPr lang="en-US" b="1" dirty="0">
                <a:solidFill>
                  <a:srgbClr val="002060"/>
                </a:solidFill>
              </a:rPr>
              <a:t>Greater government intervention </a:t>
            </a:r>
            <a:r>
              <a:rPr lang="en-US" b="1" dirty="0" smtClean="0">
                <a:solidFill>
                  <a:srgbClr val="002060"/>
                </a:solidFill>
              </a:rPr>
              <a:t>in GE research </a:t>
            </a:r>
            <a:r>
              <a:rPr lang="en-US" b="1" dirty="0">
                <a:solidFill>
                  <a:srgbClr val="002060"/>
                </a:solidFill>
              </a:rPr>
              <a:t>and development may stifle fact gathering and agenda </a:t>
            </a:r>
            <a:r>
              <a:rPr lang="en-US" b="1" dirty="0" smtClean="0">
                <a:solidFill>
                  <a:srgbClr val="002060"/>
                </a:solidFill>
              </a:rPr>
              <a:t>setting, incorrectly </a:t>
            </a:r>
            <a:r>
              <a:rPr lang="en-US" b="1" dirty="0">
                <a:solidFill>
                  <a:srgbClr val="002060"/>
                </a:solidFill>
              </a:rPr>
              <a:t>choose winners and losers, and unnecessarily circumscribe a science still in </a:t>
            </a:r>
            <a:r>
              <a:rPr lang="en-US" b="1" dirty="0" smtClean="0">
                <a:solidFill>
                  <a:srgbClr val="002060"/>
                </a:solidFill>
              </a:rPr>
              <a:t>its infancy.</a:t>
            </a:r>
          </a:p>
          <a:p>
            <a:pPr marL="285750" indent="-285750" algn="just">
              <a:buFont typeface="Arial" panose="020B0604020202020204" pitchFamily="34" charset="0"/>
              <a:buChar char="•"/>
            </a:pPr>
            <a:endParaRPr lang="en-US" b="1" dirty="0">
              <a:solidFill>
                <a:srgbClr val="002060"/>
              </a:solidFill>
            </a:endParaRPr>
          </a:p>
          <a:p>
            <a:pPr marL="285750" indent="-285750" algn="just">
              <a:buFont typeface="Arial" panose="020B0604020202020204" pitchFamily="34" charset="0"/>
              <a:buChar char="•"/>
            </a:pPr>
            <a:r>
              <a:rPr lang="en-US" b="1" dirty="0">
                <a:solidFill>
                  <a:srgbClr val="002060"/>
                </a:solidFill>
              </a:rPr>
              <a:t>If governments opt to address </a:t>
            </a:r>
            <a:r>
              <a:rPr lang="en-US" b="1" dirty="0" smtClean="0">
                <a:solidFill>
                  <a:srgbClr val="002060"/>
                </a:solidFill>
              </a:rPr>
              <a:t>GE </a:t>
            </a:r>
            <a:r>
              <a:rPr lang="en-US" b="1" dirty="0">
                <a:solidFill>
                  <a:srgbClr val="002060"/>
                </a:solidFill>
              </a:rPr>
              <a:t>activities without engaging in new law or </a:t>
            </a:r>
            <a:r>
              <a:rPr lang="en-US" b="1" dirty="0" smtClean="0">
                <a:solidFill>
                  <a:srgbClr val="002060"/>
                </a:solidFill>
              </a:rPr>
              <a:t>treaty making</a:t>
            </a:r>
            <a:r>
              <a:rPr lang="en-US" b="1" dirty="0">
                <a:solidFill>
                  <a:srgbClr val="002060"/>
                </a:solidFill>
              </a:rPr>
              <a:t>, they would essentially endorse the status </a:t>
            </a:r>
            <a:r>
              <a:rPr lang="en-US" b="1" dirty="0" smtClean="0">
                <a:solidFill>
                  <a:srgbClr val="002060"/>
                </a:solidFill>
              </a:rPr>
              <a:t>quo.</a:t>
            </a:r>
          </a:p>
          <a:p>
            <a:pPr algn="just"/>
            <a:endParaRPr lang="en-US" b="1" dirty="0" smtClean="0"/>
          </a:p>
          <a:p>
            <a:endParaRPr lang="en-US" dirty="0"/>
          </a:p>
          <a:p>
            <a:endParaRPr lang="en-US" dirty="0"/>
          </a:p>
        </p:txBody>
      </p:sp>
    </p:spTree>
    <p:extLst>
      <p:ext uri="{BB962C8B-B14F-4D97-AF65-F5344CB8AC3E}">
        <p14:creationId xmlns:p14="http://schemas.microsoft.com/office/powerpoint/2010/main" val="3770287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5" name="TextBox 4"/>
          <p:cNvSpPr txBox="1"/>
          <p:nvPr/>
        </p:nvSpPr>
        <p:spPr>
          <a:xfrm>
            <a:off x="228600" y="1322487"/>
            <a:ext cx="8686800" cy="5078313"/>
          </a:xfrm>
          <a:prstGeom prst="rect">
            <a:avLst/>
          </a:prstGeom>
          <a:noFill/>
        </p:spPr>
        <p:txBody>
          <a:bodyPr wrap="square" rtlCol="0">
            <a:spAutoFit/>
          </a:bodyPr>
          <a:lstStyle/>
          <a:p>
            <a:pPr algn="just"/>
            <a:r>
              <a:rPr lang="en-US" b="1" dirty="0" smtClean="0">
                <a:solidFill>
                  <a:srgbClr val="002060"/>
                </a:solidFill>
              </a:rPr>
              <a:t>Threshold For Oversight:</a:t>
            </a:r>
          </a:p>
          <a:p>
            <a:pPr algn="just"/>
            <a:endParaRPr lang="en-US" b="1" dirty="0" smtClean="0">
              <a:solidFill>
                <a:srgbClr val="002060"/>
              </a:solidFill>
            </a:endParaRPr>
          </a:p>
          <a:p>
            <a:pPr algn="just"/>
            <a:r>
              <a:rPr lang="en-US" b="1" dirty="0" smtClean="0">
                <a:solidFill>
                  <a:srgbClr val="002060"/>
                </a:solidFill>
              </a:rPr>
              <a:t>If </a:t>
            </a:r>
            <a:r>
              <a:rPr lang="en-US" b="1" dirty="0">
                <a:solidFill>
                  <a:srgbClr val="002060"/>
                </a:solidFill>
              </a:rPr>
              <a:t>policymakers decide to address geoengineering more aggressively </a:t>
            </a:r>
            <a:r>
              <a:rPr lang="en-US" b="1" dirty="0" smtClean="0">
                <a:solidFill>
                  <a:srgbClr val="002060"/>
                </a:solidFill>
              </a:rPr>
              <a:t>or comprehensively</a:t>
            </a:r>
            <a:r>
              <a:rPr lang="en-US" b="1" dirty="0">
                <a:solidFill>
                  <a:srgbClr val="002060"/>
                </a:solidFill>
              </a:rPr>
              <a:t>, </a:t>
            </a:r>
            <a:r>
              <a:rPr lang="en-US" b="1" dirty="0" smtClean="0">
                <a:solidFill>
                  <a:srgbClr val="002060"/>
                </a:solidFill>
              </a:rPr>
              <a:t>one possible </a:t>
            </a:r>
            <a:r>
              <a:rPr lang="en-US" b="1" dirty="0">
                <a:solidFill>
                  <a:srgbClr val="002060"/>
                </a:solidFill>
              </a:rPr>
              <a:t>policy proposal will entail creating a system for government oversight of both </a:t>
            </a:r>
            <a:r>
              <a:rPr lang="en-US" b="1" dirty="0" smtClean="0">
                <a:solidFill>
                  <a:srgbClr val="002060"/>
                </a:solidFill>
              </a:rPr>
              <a:t>research and </a:t>
            </a:r>
            <a:r>
              <a:rPr lang="en-US" b="1" dirty="0">
                <a:solidFill>
                  <a:srgbClr val="002060"/>
                </a:solidFill>
              </a:rPr>
              <a:t>deployment of geoengineering technologies</a:t>
            </a:r>
            <a:r>
              <a:rPr lang="en-US" b="1" dirty="0" smtClean="0">
                <a:solidFill>
                  <a:srgbClr val="002060"/>
                </a:solidFill>
              </a:rPr>
              <a:t>.</a:t>
            </a:r>
          </a:p>
          <a:p>
            <a:pPr algn="just"/>
            <a:endParaRPr lang="en-US" b="1" dirty="0">
              <a:solidFill>
                <a:srgbClr val="002060"/>
              </a:solidFill>
            </a:endParaRPr>
          </a:p>
          <a:p>
            <a:pPr algn="just"/>
            <a:r>
              <a:rPr lang="en-US" b="1" dirty="0" smtClean="0">
                <a:solidFill>
                  <a:srgbClr val="002060"/>
                </a:solidFill>
              </a:rPr>
              <a:t>Suggestions for criteria for determining </a:t>
            </a:r>
            <a:r>
              <a:rPr lang="en-US" b="1" dirty="0">
                <a:solidFill>
                  <a:srgbClr val="002060"/>
                </a:solidFill>
              </a:rPr>
              <a:t>the point at which geoengineering activities should become subject to a larger </a:t>
            </a:r>
            <a:r>
              <a:rPr lang="en-US" b="1" dirty="0" smtClean="0">
                <a:solidFill>
                  <a:srgbClr val="002060"/>
                </a:solidFill>
              </a:rPr>
              <a:t>system of </a:t>
            </a:r>
            <a:r>
              <a:rPr lang="en-US" b="1" dirty="0">
                <a:solidFill>
                  <a:srgbClr val="002060"/>
                </a:solidFill>
              </a:rPr>
              <a:t>oversight or regulation</a:t>
            </a:r>
            <a:r>
              <a:rPr lang="en-US" b="1" dirty="0" smtClean="0">
                <a:solidFill>
                  <a:srgbClr val="002060"/>
                </a:solidFill>
              </a:rPr>
              <a:t>. These </a:t>
            </a:r>
            <a:r>
              <a:rPr lang="en-US" b="1" dirty="0">
                <a:solidFill>
                  <a:srgbClr val="002060"/>
                </a:solidFill>
              </a:rPr>
              <a:t>criteria include</a:t>
            </a:r>
            <a:r>
              <a:rPr lang="en-US" b="1" dirty="0" smtClean="0">
                <a:solidFill>
                  <a:srgbClr val="002060"/>
                </a:solidFill>
              </a:rPr>
              <a:t>:</a:t>
            </a:r>
          </a:p>
          <a:p>
            <a:pPr algn="just"/>
            <a:endParaRPr lang="en-US" b="1" dirty="0" smtClean="0">
              <a:solidFill>
                <a:srgbClr val="002060"/>
              </a:solidFill>
            </a:endParaRPr>
          </a:p>
          <a:p>
            <a:pPr algn="just"/>
            <a:r>
              <a:rPr lang="en-US" b="1" dirty="0">
                <a:solidFill>
                  <a:srgbClr val="002060"/>
                </a:solidFill>
              </a:rPr>
              <a:t>• the extent to which the impacts of geoengineering </a:t>
            </a:r>
            <a:r>
              <a:rPr lang="en-US" b="1" i="1" dirty="0">
                <a:solidFill>
                  <a:srgbClr val="002060"/>
                </a:solidFill>
              </a:rPr>
              <a:t>are </a:t>
            </a:r>
            <a:r>
              <a:rPr lang="en-US" b="1" i="1" dirty="0" err="1">
                <a:solidFill>
                  <a:srgbClr val="002060"/>
                </a:solidFill>
              </a:rPr>
              <a:t>transboundary</a:t>
            </a:r>
            <a:r>
              <a:rPr lang="en-US" b="1" i="1" dirty="0">
                <a:solidFill>
                  <a:srgbClr val="002060"/>
                </a:solidFill>
              </a:rPr>
              <a:t> or</a:t>
            </a:r>
          </a:p>
          <a:p>
            <a:pPr algn="just"/>
            <a:r>
              <a:rPr lang="en-US" b="1" i="1" dirty="0">
                <a:solidFill>
                  <a:srgbClr val="002060"/>
                </a:solidFill>
              </a:rPr>
              <a:t>international in scope</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 the extent to which the impacts of geoengineering include the introduction of</a:t>
            </a:r>
          </a:p>
          <a:p>
            <a:pPr algn="just"/>
            <a:r>
              <a:rPr lang="en-US" b="1" i="1" dirty="0">
                <a:solidFill>
                  <a:srgbClr val="002060"/>
                </a:solidFill>
              </a:rPr>
              <a:t>hazardous material into the environment</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 the potential perturbation, reversibility, and duration of the geoengineering</a:t>
            </a:r>
          </a:p>
          <a:p>
            <a:pPr algn="just"/>
            <a:r>
              <a:rPr lang="en-US" b="1" dirty="0">
                <a:solidFill>
                  <a:srgbClr val="002060"/>
                </a:solidFill>
              </a:rPr>
              <a:t>activity under discussion</a:t>
            </a:r>
            <a:r>
              <a:rPr lang="en-US" b="1" dirty="0" smtClean="0">
                <a:solidFill>
                  <a:srgbClr val="002060"/>
                </a:solidFill>
              </a:rPr>
              <a:t>.</a:t>
            </a:r>
          </a:p>
        </p:txBody>
      </p:sp>
    </p:spTree>
    <p:extLst>
      <p:ext uri="{BB962C8B-B14F-4D97-AF65-F5344CB8AC3E}">
        <p14:creationId xmlns:p14="http://schemas.microsoft.com/office/powerpoint/2010/main" val="1908648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4" y="76200"/>
            <a:ext cx="8994046" cy="6693243"/>
          </a:xfrm>
          <a:prstGeom prst="rect">
            <a:avLst/>
          </a:prstGeom>
        </p:spPr>
      </p:pic>
    </p:spTree>
    <p:extLst>
      <p:ext uri="{BB962C8B-B14F-4D97-AF65-F5344CB8AC3E}">
        <p14:creationId xmlns:p14="http://schemas.microsoft.com/office/powerpoint/2010/main" val="266610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82000" cy="1470025"/>
          </a:xfrm>
        </p:spPr>
        <p:txBody>
          <a:bodyPr>
            <a:normAutofit/>
          </a:bodyPr>
          <a:lstStyle/>
          <a:p>
            <a:pPr algn="ctr"/>
            <a:r>
              <a:rPr lang="en-US" sz="8000" dirty="0" smtClean="0">
                <a:solidFill>
                  <a:srgbClr val="C00000"/>
                </a:solidFill>
              </a:rPr>
              <a:t>Geoengineering</a:t>
            </a:r>
            <a:endParaRPr lang="en-US" sz="8000" dirty="0">
              <a:solidFill>
                <a:srgbClr val="C00000"/>
              </a:solidFill>
            </a:endParaRPr>
          </a:p>
        </p:txBody>
      </p:sp>
      <p:sp>
        <p:nvSpPr>
          <p:cNvPr id="3" name="Subtitle 2"/>
          <p:cNvSpPr>
            <a:spLocks noGrp="1"/>
          </p:cNvSpPr>
          <p:nvPr>
            <p:ph type="subTitle" idx="1"/>
          </p:nvPr>
        </p:nvSpPr>
        <p:spPr>
          <a:xfrm>
            <a:off x="1066800" y="1752600"/>
            <a:ext cx="7162800" cy="4114800"/>
          </a:xfrm>
        </p:spPr>
        <p:txBody>
          <a:bodyPr>
            <a:noAutofit/>
          </a:bodyPr>
          <a:lstStyle/>
          <a:p>
            <a:pPr algn="ctr"/>
            <a:r>
              <a:rPr lang="en-US" sz="4000" b="1" dirty="0" smtClean="0">
                <a:solidFill>
                  <a:srgbClr val="002060"/>
                </a:solidFill>
              </a:rPr>
              <a:t>“Geoengineering is the deliberate large-scale intervention in the Earth’s natural systems to </a:t>
            </a:r>
          </a:p>
          <a:p>
            <a:pPr algn="ctr"/>
            <a:r>
              <a:rPr lang="en-US" sz="4000" b="1" dirty="0" smtClean="0">
                <a:solidFill>
                  <a:srgbClr val="002060"/>
                </a:solidFill>
              </a:rPr>
              <a:t>counteract climate change.”</a:t>
            </a:r>
          </a:p>
          <a:p>
            <a:pPr algn="ctr"/>
            <a:r>
              <a:rPr lang="en-US" sz="1400" b="1" dirty="0" smtClean="0">
                <a:solidFill>
                  <a:srgbClr val="C00000"/>
                </a:solidFill>
              </a:rPr>
              <a:t>(References to “warming” and “AGW” have been dropped in current definition)</a:t>
            </a:r>
          </a:p>
          <a:p>
            <a:pPr algn="ctr"/>
            <a:r>
              <a:rPr lang="en-US" sz="1600" b="1" i="1" dirty="0" smtClean="0">
                <a:solidFill>
                  <a:srgbClr val="002060"/>
                </a:solidFill>
              </a:rPr>
              <a:t>University of Oxford Geoengineering </a:t>
            </a:r>
            <a:r>
              <a:rPr lang="en-US" sz="1600" b="1" i="1" dirty="0" err="1">
                <a:solidFill>
                  <a:srgbClr val="002060"/>
                </a:solidFill>
              </a:rPr>
              <a:t>P</a:t>
            </a:r>
            <a:r>
              <a:rPr lang="en-US" sz="1600" b="1" i="1" dirty="0" err="1" smtClean="0">
                <a:solidFill>
                  <a:srgbClr val="002060"/>
                </a:solidFill>
              </a:rPr>
              <a:t>rogramme</a:t>
            </a:r>
            <a:endParaRPr lang="en-US" sz="1600" b="1" i="1" dirty="0" smtClean="0">
              <a:solidFill>
                <a:srgbClr val="002060"/>
              </a:solidFill>
            </a:endParaRPr>
          </a:p>
          <a:p>
            <a:endParaRPr lang="en-US" b="1" dirty="0" smtClean="0">
              <a:solidFill>
                <a:schemeClr val="tx2"/>
              </a:solidFill>
            </a:endParaRPr>
          </a:p>
          <a:p>
            <a:endParaRPr lang="en-US" b="1" dirty="0" smtClean="0">
              <a:solidFill>
                <a:schemeClr val="tx2"/>
              </a:solidFill>
            </a:endParaRP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spTree>
    <p:extLst>
      <p:ext uri="{BB962C8B-B14F-4D97-AF65-F5344CB8AC3E}">
        <p14:creationId xmlns:p14="http://schemas.microsoft.com/office/powerpoint/2010/main" val="2099766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spTree>
    <p:extLst>
      <p:ext uri="{BB962C8B-B14F-4D97-AF65-F5344CB8AC3E}">
        <p14:creationId xmlns:p14="http://schemas.microsoft.com/office/powerpoint/2010/main" val="1041485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4141679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2210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TextBox 5"/>
          <p:cNvSpPr txBox="1"/>
          <p:nvPr/>
        </p:nvSpPr>
        <p:spPr>
          <a:xfrm>
            <a:off x="457200" y="381000"/>
            <a:ext cx="8382000" cy="6278642"/>
          </a:xfrm>
          <a:prstGeom prst="rect">
            <a:avLst/>
          </a:prstGeom>
          <a:noFill/>
        </p:spPr>
        <p:txBody>
          <a:bodyPr wrap="square" rtlCol="0">
            <a:spAutoFit/>
          </a:bodyPr>
          <a:lstStyle/>
          <a:p>
            <a:pPr algn="just"/>
            <a:r>
              <a:rPr lang="en-US" sz="2400" b="1" dirty="0">
                <a:solidFill>
                  <a:schemeClr val="tx2">
                    <a:lumMod val="75000"/>
                  </a:schemeClr>
                </a:solidFill>
              </a:rPr>
              <a:t>David W. Keith is a Canadian environmental scientist and a Gordon McKay Professor of Applied Physics, School of Engineering and Applied Sciences (SEAS) and Professor of Public Policy, Harvard Kennedy School, Harvard University and president of Carbon Engineering, based in Calgary. </a:t>
            </a:r>
          </a:p>
          <a:p>
            <a:pPr algn="just"/>
            <a:endParaRPr lang="en-US" sz="2400" b="1" dirty="0">
              <a:solidFill>
                <a:schemeClr val="tx2">
                  <a:lumMod val="75000"/>
                </a:schemeClr>
              </a:solidFill>
            </a:endParaRPr>
          </a:p>
          <a:p>
            <a:pPr algn="just"/>
            <a:r>
              <a:rPr lang="en-US" sz="2400" b="1" dirty="0" smtClean="0">
                <a:solidFill>
                  <a:schemeClr val="tx2">
                    <a:lumMod val="75000"/>
                  </a:schemeClr>
                </a:solidFill>
              </a:rPr>
              <a:t>His </a:t>
            </a:r>
            <a:r>
              <a:rPr lang="en-US" sz="2400" b="1" dirty="0">
                <a:solidFill>
                  <a:schemeClr val="tx2">
                    <a:lumMod val="75000"/>
                  </a:schemeClr>
                </a:solidFill>
              </a:rPr>
              <a:t>company, Carbon Engineering works on ways to capture carbon dioxide directly from the atmosphere. </a:t>
            </a:r>
            <a:endParaRPr lang="en-US" sz="2400" b="1" dirty="0" smtClean="0">
              <a:solidFill>
                <a:schemeClr val="tx2">
                  <a:lumMod val="75000"/>
                </a:schemeClr>
              </a:solidFill>
            </a:endParaRPr>
          </a:p>
          <a:p>
            <a:pPr algn="just"/>
            <a:endParaRPr lang="en-US" sz="2400" b="1" dirty="0">
              <a:solidFill>
                <a:schemeClr val="tx2">
                  <a:lumMod val="75000"/>
                </a:schemeClr>
              </a:solidFill>
            </a:endParaRPr>
          </a:p>
          <a:p>
            <a:pPr algn="just"/>
            <a:r>
              <a:rPr lang="en-US" sz="2400" b="1" dirty="0">
                <a:solidFill>
                  <a:schemeClr val="tx2">
                    <a:lumMod val="75000"/>
                  </a:schemeClr>
                </a:solidFill>
              </a:rPr>
              <a:t>In 2013, Keith released a book, A Case for Climate Engineering, detailing a controversial strategy for slowing climate change making a case for spraying additional sulfate or sulfuric acid aerosols in the upper atmosphere to create a reflective shield that would slow down the rate of climate change and buy humans time to curb emissions and instill more sustainable behavior.  He estimates the cost at $1 billion per </a:t>
            </a:r>
            <a:r>
              <a:rPr lang="en-US" sz="2400" b="1" dirty="0" smtClean="0">
                <a:solidFill>
                  <a:schemeClr val="tx2">
                    <a:lumMod val="75000"/>
                  </a:schemeClr>
                </a:solidFill>
              </a:rPr>
              <a:t>year.</a:t>
            </a:r>
            <a:endParaRPr lang="en-US" b="1" dirty="0">
              <a:solidFill>
                <a:schemeClr val="tx2">
                  <a:lumMod val="75000"/>
                </a:schemeClr>
              </a:solidFill>
            </a:endParaRPr>
          </a:p>
          <a:p>
            <a:endParaRPr lang="en-US" b="1" dirty="0"/>
          </a:p>
        </p:txBody>
      </p:sp>
    </p:spTree>
    <p:extLst>
      <p:ext uri="{BB962C8B-B14F-4D97-AF65-F5344CB8AC3E}">
        <p14:creationId xmlns:p14="http://schemas.microsoft.com/office/powerpoint/2010/main" val="1797910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TextBox 5"/>
          <p:cNvSpPr txBox="1"/>
          <p:nvPr/>
        </p:nvSpPr>
        <p:spPr>
          <a:xfrm>
            <a:off x="457200" y="381000"/>
            <a:ext cx="8382000" cy="4524315"/>
          </a:xfrm>
          <a:prstGeom prst="rect">
            <a:avLst/>
          </a:prstGeom>
          <a:noFill/>
        </p:spPr>
        <p:txBody>
          <a:bodyPr wrap="square" rtlCol="0">
            <a:spAutoFit/>
          </a:bodyPr>
          <a:lstStyle/>
          <a:p>
            <a:pPr algn="just"/>
            <a:r>
              <a:rPr lang="en-US" sz="2400" b="1" dirty="0">
                <a:solidFill>
                  <a:schemeClr val="tx2">
                    <a:lumMod val="75000"/>
                  </a:schemeClr>
                </a:solidFill>
              </a:rPr>
              <a:t>Keith predicts that, without action, climate change would cost at least $1 trillion a year by 2050.</a:t>
            </a:r>
          </a:p>
          <a:p>
            <a:pPr algn="just"/>
            <a:endParaRPr lang="en-US" sz="2400" b="1" dirty="0">
              <a:solidFill>
                <a:schemeClr val="tx2">
                  <a:lumMod val="75000"/>
                </a:schemeClr>
              </a:solidFill>
            </a:endParaRPr>
          </a:p>
          <a:p>
            <a:pPr algn="just"/>
            <a:r>
              <a:rPr lang="en-US" sz="2400" b="1" dirty="0">
                <a:solidFill>
                  <a:schemeClr val="tx2">
                    <a:lumMod val="75000"/>
                  </a:schemeClr>
                </a:solidFill>
              </a:rPr>
              <a:t>Keith has been featured on the Discovery Channel, interviewed on BBC News HARD Talk in November 2011, and has participated in TED talks in September 2007 </a:t>
            </a:r>
            <a:r>
              <a:rPr lang="en-US" sz="2400" b="1" dirty="0" smtClean="0">
                <a:solidFill>
                  <a:schemeClr val="tx2">
                    <a:lumMod val="75000"/>
                  </a:schemeClr>
                </a:solidFill>
              </a:rPr>
              <a:t>.</a:t>
            </a:r>
          </a:p>
          <a:p>
            <a:pPr algn="just"/>
            <a:endParaRPr lang="en-US" sz="2400" b="1" dirty="0">
              <a:solidFill>
                <a:schemeClr val="tx2">
                  <a:lumMod val="75000"/>
                </a:schemeClr>
              </a:solidFill>
            </a:endParaRPr>
          </a:p>
          <a:p>
            <a:pPr algn="just"/>
            <a:r>
              <a:rPr lang="en-US" sz="2400" b="1" dirty="0" smtClean="0">
                <a:solidFill>
                  <a:schemeClr val="tx2">
                    <a:lumMod val="75000"/>
                  </a:schemeClr>
                </a:solidFill>
              </a:rPr>
              <a:t>He </a:t>
            </a:r>
            <a:r>
              <a:rPr lang="en-US" sz="2400" b="1" dirty="0">
                <a:solidFill>
                  <a:schemeClr val="tx2">
                    <a:lumMod val="75000"/>
                  </a:schemeClr>
                </a:solidFill>
              </a:rPr>
              <a:t>also promoted his geoengineering idea to slow climate change by spraying reflective particles into the upper atmosphere on The Colbert Report</a:t>
            </a:r>
            <a:r>
              <a:rPr lang="en-US" sz="2400" b="1" dirty="0" smtClean="0">
                <a:solidFill>
                  <a:schemeClr val="tx2">
                    <a:lumMod val="75000"/>
                  </a:schemeClr>
                </a:solidFill>
              </a:rPr>
              <a:t>.</a:t>
            </a:r>
          </a:p>
          <a:p>
            <a:endParaRPr lang="en-US" sz="2400" b="1" dirty="0">
              <a:solidFill>
                <a:schemeClr val="tx2">
                  <a:lumMod val="75000"/>
                </a:schemeClr>
              </a:solidFill>
            </a:endParaRPr>
          </a:p>
          <a:p>
            <a:pPr algn="ctr"/>
            <a:r>
              <a:rPr lang="en-US" sz="2400" b="1" dirty="0" smtClean="0">
                <a:solidFill>
                  <a:schemeClr val="tx2">
                    <a:lumMod val="75000"/>
                  </a:schemeClr>
                </a:solidFill>
              </a:rPr>
              <a:t>Source Wikipedia – </a:t>
            </a:r>
            <a:r>
              <a:rPr lang="en-US" sz="2400" b="1" u="sng" dirty="0" smtClean="0">
                <a:solidFill>
                  <a:srgbClr val="0070C0"/>
                </a:solidFill>
                <a:hlinkClick r:id="rId7"/>
              </a:rPr>
              <a:t>CLICK HERE</a:t>
            </a:r>
            <a:endParaRPr lang="en-US" sz="2400" b="1" u="sng" dirty="0" smtClean="0">
              <a:solidFill>
                <a:srgbClr val="0070C0"/>
              </a:solidFill>
            </a:endParaRPr>
          </a:p>
        </p:txBody>
      </p:sp>
    </p:spTree>
    <p:extLst>
      <p:ext uri="{BB962C8B-B14F-4D97-AF65-F5344CB8AC3E}">
        <p14:creationId xmlns:p14="http://schemas.microsoft.com/office/powerpoint/2010/main" val="2720084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TextBox 5"/>
          <p:cNvSpPr txBox="1"/>
          <p:nvPr/>
        </p:nvSpPr>
        <p:spPr>
          <a:xfrm>
            <a:off x="477795" y="3779471"/>
            <a:ext cx="8382000" cy="2954655"/>
          </a:xfrm>
          <a:prstGeom prst="rect">
            <a:avLst/>
          </a:prstGeom>
          <a:noFill/>
        </p:spPr>
        <p:txBody>
          <a:bodyPr wrap="square" rtlCol="0">
            <a:spAutoFit/>
          </a:bodyPr>
          <a:lstStyle/>
          <a:p>
            <a:pPr algn="just"/>
            <a:r>
              <a:rPr lang="en-US" sz="2400" b="1" dirty="0" smtClean="0">
                <a:solidFill>
                  <a:schemeClr val="tx2">
                    <a:lumMod val="75000"/>
                  </a:schemeClr>
                </a:solidFill>
              </a:rPr>
              <a:t>The concept to release sulfuric acid aerosols high in the atmosphere to reflect sunlight is inspired from the measurements of global cooling following the eruption of Mt. Pinatubo in the Philippines in 1991. (James Hansen et al)</a:t>
            </a:r>
          </a:p>
          <a:p>
            <a:pPr algn="just"/>
            <a:endParaRPr lang="en-US" sz="2400" b="1" dirty="0">
              <a:solidFill>
                <a:schemeClr val="tx2">
                  <a:lumMod val="75000"/>
                </a:schemeClr>
              </a:solidFill>
            </a:endParaRPr>
          </a:p>
          <a:p>
            <a:pPr algn="just"/>
            <a:r>
              <a:rPr lang="en-US" sz="2400" b="1" dirty="0" smtClean="0">
                <a:solidFill>
                  <a:schemeClr val="tx2">
                    <a:lumMod val="75000"/>
                  </a:schemeClr>
                </a:solidFill>
              </a:rPr>
              <a:t>Stratospheric Aerosol Geoengineering (SAG) is expected to mimic the Mt. Pinatubo effect by cooling surface temperatures.</a:t>
            </a:r>
            <a:endParaRPr lang="en-US" sz="2400" b="1" dirty="0">
              <a:solidFill>
                <a:schemeClr val="tx2">
                  <a:lumMod val="75000"/>
                </a:schemeClr>
              </a:solidFill>
            </a:endParaRPr>
          </a:p>
          <a:p>
            <a:pPr algn="just"/>
            <a:endParaRPr lang="en-US" b="1" dirty="0">
              <a:solidFill>
                <a:schemeClr val="tx2">
                  <a:lumMod val="75000"/>
                </a:schemeClr>
              </a:solidFill>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5239" y="76201"/>
            <a:ext cx="3496962" cy="36950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93217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224319" cy="7086600"/>
          </a:xfrm>
          <a:prstGeom prst="rect">
            <a:avLst/>
          </a:prstGeom>
        </p:spPr>
      </p:pic>
      <p:sp>
        <p:nvSpPr>
          <p:cNvPr id="6" name="TextBox 5"/>
          <p:cNvSpPr txBox="1"/>
          <p:nvPr/>
        </p:nvSpPr>
        <p:spPr>
          <a:xfrm>
            <a:off x="457200" y="381000"/>
            <a:ext cx="8382000" cy="6001643"/>
          </a:xfrm>
          <a:prstGeom prst="rect">
            <a:avLst/>
          </a:prstGeom>
          <a:noFill/>
        </p:spPr>
        <p:txBody>
          <a:bodyPr wrap="square" rtlCol="0">
            <a:spAutoFit/>
          </a:bodyPr>
          <a:lstStyle/>
          <a:p>
            <a:pPr algn="just"/>
            <a:endParaRPr lang="en-US" sz="2400" dirty="0">
              <a:solidFill>
                <a:schemeClr val="tx2">
                  <a:lumMod val="75000"/>
                </a:schemeClr>
              </a:solidFill>
            </a:endParaRPr>
          </a:p>
          <a:p>
            <a:pPr algn="just"/>
            <a:endParaRPr lang="en-US" sz="2400" dirty="0" smtClean="0">
              <a:solidFill>
                <a:schemeClr val="tx2">
                  <a:lumMod val="75000"/>
                </a:schemeClr>
              </a:solidFill>
            </a:endParaRPr>
          </a:p>
          <a:p>
            <a:pPr algn="just"/>
            <a:endParaRPr lang="en-US" sz="2400" dirty="0">
              <a:solidFill>
                <a:schemeClr val="tx2">
                  <a:lumMod val="75000"/>
                </a:schemeClr>
              </a:solidFill>
            </a:endParaRPr>
          </a:p>
          <a:p>
            <a:pPr algn="just"/>
            <a:endParaRPr lang="en-US" sz="2400" dirty="0" smtClean="0">
              <a:solidFill>
                <a:schemeClr val="tx2">
                  <a:lumMod val="75000"/>
                </a:schemeClr>
              </a:solidFill>
            </a:endParaRPr>
          </a:p>
          <a:p>
            <a:pPr algn="just"/>
            <a:endParaRPr lang="en-US" sz="2400" dirty="0">
              <a:solidFill>
                <a:schemeClr val="tx2">
                  <a:lumMod val="75000"/>
                </a:schemeClr>
              </a:solidFill>
            </a:endParaRPr>
          </a:p>
          <a:p>
            <a:pPr algn="just"/>
            <a:endParaRPr lang="en-US" sz="2400" dirty="0" smtClean="0">
              <a:solidFill>
                <a:schemeClr val="tx2">
                  <a:lumMod val="75000"/>
                </a:schemeClr>
              </a:solidFill>
            </a:endParaRPr>
          </a:p>
          <a:p>
            <a:pPr algn="just"/>
            <a:endParaRPr lang="en-US" sz="2400" dirty="0">
              <a:solidFill>
                <a:schemeClr val="tx2">
                  <a:lumMod val="75000"/>
                </a:schemeClr>
              </a:solidFill>
            </a:endParaRPr>
          </a:p>
          <a:p>
            <a:pPr algn="just"/>
            <a:endParaRPr lang="en-US" sz="2400" dirty="0" smtClean="0">
              <a:solidFill>
                <a:schemeClr val="tx2">
                  <a:lumMod val="75000"/>
                </a:schemeClr>
              </a:solidFill>
            </a:endParaRPr>
          </a:p>
          <a:p>
            <a:pPr algn="just"/>
            <a:endParaRPr lang="en-US" sz="2400" b="1" dirty="0" smtClean="0">
              <a:solidFill>
                <a:schemeClr val="tx2">
                  <a:lumMod val="75000"/>
                </a:schemeClr>
              </a:solidFill>
            </a:endParaRPr>
          </a:p>
          <a:p>
            <a:pPr algn="just"/>
            <a:r>
              <a:rPr lang="en-US" sz="2400" b="1" dirty="0" smtClean="0">
                <a:solidFill>
                  <a:schemeClr val="tx2">
                    <a:lumMod val="75000"/>
                  </a:schemeClr>
                </a:solidFill>
              </a:rPr>
              <a:t>John </a:t>
            </a:r>
            <a:r>
              <a:rPr lang="en-US" sz="2400" b="1" dirty="0" err="1">
                <a:solidFill>
                  <a:schemeClr val="tx2">
                    <a:lumMod val="75000"/>
                  </a:schemeClr>
                </a:solidFill>
              </a:rPr>
              <a:t>Holdron</a:t>
            </a:r>
            <a:r>
              <a:rPr lang="en-US" sz="2400" b="1" dirty="0">
                <a:solidFill>
                  <a:schemeClr val="tx2">
                    <a:lumMod val="75000"/>
                  </a:schemeClr>
                </a:solidFill>
              </a:rPr>
              <a:t>, Obama Science Advisor: "My personal opinion is that we have to keep Geoengineering on the table.  We have to look at it very carefully because we might get desperate enough to want to use it."   </a:t>
            </a:r>
            <a:endParaRPr lang="en-US" sz="2400" b="1" dirty="0" smtClean="0">
              <a:solidFill>
                <a:schemeClr val="tx2">
                  <a:lumMod val="75000"/>
                </a:schemeClr>
              </a:solidFill>
            </a:endParaRPr>
          </a:p>
          <a:p>
            <a:pPr algn="just"/>
            <a:endParaRPr lang="en-US" sz="2400" b="1" dirty="0">
              <a:solidFill>
                <a:schemeClr val="tx2">
                  <a:lumMod val="75000"/>
                </a:schemeClr>
              </a:solidFill>
            </a:endParaRPr>
          </a:p>
          <a:p>
            <a:pPr algn="just"/>
            <a:r>
              <a:rPr lang="en-US" sz="2400" b="1" dirty="0" err="1" smtClean="0">
                <a:solidFill>
                  <a:schemeClr val="tx2">
                    <a:lumMod val="75000"/>
                  </a:schemeClr>
                </a:solidFill>
              </a:rPr>
              <a:t>Holdron</a:t>
            </a:r>
            <a:r>
              <a:rPr lang="en-US" sz="2400" b="1" dirty="0" smtClean="0">
                <a:solidFill>
                  <a:schemeClr val="tx2">
                    <a:lumMod val="75000"/>
                  </a:schemeClr>
                </a:solidFill>
              </a:rPr>
              <a:t> acknowledges </a:t>
            </a:r>
            <a:r>
              <a:rPr lang="en-US" sz="2400" b="1" dirty="0">
                <a:solidFill>
                  <a:schemeClr val="tx2">
                    <a:lumMod val="75000"/>
                  </a:schemeClr>
                </a:solidFill>
              </a:rPr>
              <a:t>the risk of "side </a:t>
            </a:r>
            <a:r>
              <a:rPr lang="en-US" sz="2400" b="1" dirty="0" smtClean="0">
                <a:solidFill>
                  <a:schemeClr val="tx2">
                    <a:lumMod val="75000"/>
                  </a:schemeClr>
                </a:solidFill>
              </a:rPr>
              <a:t>effects </a:t>
            </a:r>
            <a:r>
              <a:rPr lang="en-US" sz="2400" b="1" dirty="0">
                <a:solidFill>
                  <a:schemeClr val="tx2">
                    <a:lumMod val="75000"/>
                  </a:schemeClr>
                </a:solidFill>
              </a:rPr>
              <a:t>that are worse than the </a:t>
            </a:r>
            <a:r>
              <a:rPr lang="en-US" sz="2400" b="1" dirty="0" smtClean="0">
                <a:solidFill>
                  <a:schemeClr val="tx2">
                    <a:lumMod val="75000"/>
                  </a:schemeClr>
                </a:solidFill>
              </a:rPr>
              <a:t>dimension </a:t>
            </a:r>
            <a:r>
              <a:rPr lang="en-US" sz="2400" b="1" dirty="0">
                <a:solidFill>
                  <a:schemeClr val="tx2">
                    <a:lumMod val="75000"/>
                  </a:schemeClr>
                </a:solidFill>
              </a:rPr>
              <a:t>of the problem you're trying to cure".</a:t>
            </a:r>
            <a:endParaRPr lang="en-US" b="1" dirty="0">
              <a:solidFill>
                <a:schemeClr val="tx2">
                  <a:lumMod val="75000"/>
                </a:schemeClr>
              </a:solidFill>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9450" y="604837"/>
            <a:ext cx="2571750" cy="2700338"/>
          </a:xfrm>
          <a:prstGeom prst="rect">
            <a:avLst/>
          </a:prstGeom>
        </p:spPr>
      </p:pic>
    </p:spTree>
    <p:extLst>
      <p:ext uri="{BB962C8B-B14F-4D97-AF65-F5344CB8AC3E}">
        <p14:creationId xmlns:p14="http://schemas.microsoft.com/office/powerpoint/2010/main" val="3053637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71" y="113271"/>
            <a:ext cx="9224319" cy="7086600"/>
          </a:xfrm>
          <a:prstGeom prst="rect">
            <a:avLst/>
          </a:prstGeom>
        </p:spPr>
      </p:pic>
      <p:sp>
        <p:nvSpPr>
          <p:cNvPr id="6" name="TextBox 5"/>
          <p:cNvSpPr txBox="1"/>
          <p:nvPr/>
        </p:nvSpPr>
        <p:spPr>
          <a:xfrm>
            <a:off x="237868" y="5410200"/>
            <a:ext cx="8829932" cy="461665"/>
          </a:xfrm>
          <a:prstGeom prst="rect">
            <a:avLst/>
          </a:prstGeom>
          <a:noFill/>
        </p:spPr>
        <p:txBody>
          <a:bodyPr wrap="square" rtlCol="0">
            <a:spAutoFit/>
          </a:bodyPr>
          <a:lstStyle/>
          <a:p>
            <a:pPr algn="ctr"/>
            <a:r>
              <a:rPr lang="en-US" sz="2400" b="1" dirty="0" smtClean="0">
                <a:solidFill>
                  <a:schemeClr val="tx2">
                    <a:lumMod val="75000"/>
                  </a:schemeClr>
                </a:solidFill>
              </a:rPr>
              <a:t>Colbert Report with David Keith Video – </a:t>
            </a:r>
            <a:r>
              <a:rPr lang="en-US" sz="2400" b="1" u="sng" dirty="0" smtClean="0">
                <a:solidFill>
                  <a:srgbClr val="0070C0"/>
                </a:solidFill>
                <a:hlinkClick r:id="rId7"/>
              </a:rPr>
              <a:t>CLICK HERE</a:t>
            </a:r>
            <a:endParaRPr lang="en-US" sz="2400" b="1" u="sng" dirty="0">
              <a:solidFill>
                <a:srgbClr val="0070C0"/>
              </a:solidFill>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7868" y="381000"/>
            <a:ext cx="8829932" cy="4948881"/>
          </a:xfrm>
          <a:prstGeom prst="rect">
            <a:avLst/>
          </a:prstGeom>
        </p:spPr>
      </p:pic>
    </p:spTree>
    <p:extLst>
      <p:ext uri="{BB962C8B-B14F-4D97-AF65-F5344CB8AC3E}">
        <p14:creationId xmlns:p14="http://schemas.microsoft.com/office/powerpoint/2010/main" val="2261752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72200"/>
          </a:xfrm>
          <a:prstGeom prst="rect">
            <a:avLst/>
          </a:prstGeom>
        </p:spPr>
      </p:pic>
    </p:spTree>
    <p:extLst>
      <p:ext uri="{BB962C8B-B14F-4D97-AF65-F5344CB8AC3E}">
        <p14:creationId xmlns:p14="http://schemas.microsoft.com/office/powerpoint/2010/main" val="252971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1078465"/>
            <a:ext cx="8618838" cy="3693319"/>
          </a:xfrm>
          <a:prstGeom prst="rect">
            <a:avLst/>
          </a:prstGeom>
          <a:noFill/>
        </p:spPr>
        <p:txBody>
          <a:bodyPr wrap="square" rtlCol="0">
            <a:spAutoFit/>
          </a:bodyPr>
          <a:lstStyle/>
          <a:p>
            <a:pPr algn="just"/>
            <a:r>
              <a:rPr lang="en-US" b="1" dirty="0" smtClean="0">
                <a:solidFill>
                  <a:srgbClr val="002060"/>
                </a:solidFill>
              </a:rPr>
              <a:t>Afforestation</a:t>
            </a:r>
          </a:p>
          <a:p>
            <a:pPr algn="just"/>
            <a:endParaRPr lang="en-US" b="1" dirty="0" smtClean="0">
              <a:solidFill>
                <a:srgbClr val="002060"/>
              </a:solidFill>
            </a:endParaRPr>
          </a:p>
          <a:p>
            <a:pPr algn="just"/>
            <a:r>
              <a:rPr lang="en-US" b="1" dirty="0" smtClean="0">
                <a:solidFill>
                  <a:srgbClr val="002060"/>
                </a:solidFill>
              </a:rPr>
              <a:t>Afforestation </a:t>
            </a:r>
            <a:r>
              <a:rPr lang="en-US" b="1" dirty="0">
                <a:solidFill>
                  <a:srgbClr val="002060"/>
                </a:solidFill>
              </a:rPr>
              <a:t>involves planting tree seedlings on sites that have been without trees for </a:t>
            </a:r>
            <a:r>
              <a:rPr lang="en-US" b="1" dirty="0" smtClean="0">
                <a:solidFill>
                  <a:srgbClr val="002060"/>
                </a:solidFill>
              </a:rPr>
              <a:t>several years</a:t>
            </a:r>
            <a:r>
              <a:rPr lang="en-US" b="1" dirty="0">
                <a:solidFill>
                  <a:srgbClr val="002060"/>
                </a:solidFill>
              </a:rPr>
              <a:t>, generally a decade or more. The primary climate change benefit of afforestation </a:t>
            </a:r>
            <a:r>
              <a:rPr lang="en-US" b="1" dirty="0" smtClean="0">
                <a:solidFill>
                  <a:srgbClr val="002060"/>
                </a:solidFill>
              </a:rPr>
              <a:t>discussed in </a:t>
            </a:r>
            <a:r>
              <a:rPr lang="en-US" b="1" dirty="0">
                <a:solidFill>
                  <a:srgbClr val="002060"/>
                </a:solidFill>
              </a:rPr>
              <a:t>scientific and policy literature is carbon sequestration. </a:t>
            </a:r>
            <a:r>
              <a:rPr lang="en-US" b="1" dirty="0" smtClean="0">
                <a:solidFill>
                  <a:srgbClr val="002060"/>
                </a:solidFill>
              </a:rPr>
              <a:t> It </a:t>
            </a:r>
            <a:r>
              <a:rPr lang="en-US" b="1" dirty="0">
                <a:solidFill>
                  <a:srgbClr val="002060"/>
                </a:solidFill>
              </a:rPr>
              <a:t>is regarded as a prime </a:t>
            </a:r>
            <a:r>
              <a:rPr lang="en-US" b="1" dirty="0" smtClean="0">
                <a:solidFill>
                  <a:srgbClr val="002060"/>
                </a:solidFill>
              </a:rPr>
              <a:t>carbon sequestration </a:t>
            </a:r>
            <a:r>
              <a:rPr lang="en-US" b="1" dirty="0">
                <a:solidFill>
                  <a:srgbClr val="002060"/>
                </a:solidFill>
              </a:rPr>
              <a:t>strategy because forest communities can store about 10 times more carbon in </a:t>
            </a:r>
            <a:r>
              <a:rPr lang="en-US" b="1" dirty="0" smtClean="0">
                <a:solidFill>
                  <a:srgbClr val="002060"/>
                </a:solidFill>
              </a:rPr>
              <a:t>their vegetation </a:t>
            </a:r>
            <a:r>
              <a:rPr lang="en-US" b="1" dirty="0">
                <a:solidFill>
                  <a:srgbClr val="002060"/>
                </a:solidFill>
              </a:rPr>
              <a:t>than non-forest communities and for longer time periods (decades to hundreds </a:t>
            </a:r>
            <a:r>
              <a:rPr lang="en-US" b="1" dirty="0" smtClean="0">
                <a:solidFill>
                  <a:srgbClr val="002060"/>
                </a:solidFill>
              </a:rPr>
              <a:t>of years</a:t>
            </a:r>
            <a:r>
              <a:rPr lang="en-US" b="1" dirty="0">
                <a:solidFill>
                  <a:srgbClr val="002060"/>
                </a:solidFill>
              </a:rPr>
              <a:t>).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Other </a:t>
            </a:r>
            <a:r>
              <a:rPr lang="en-US" b="1" dirty="0">
                <a:solidFill>
                  <a:srgbClr val="002060"/>
                </a:solidFill>
              </a:rPr>
              <a:t>benefits include erosion control, recreational value, wildlife habitat, and </a:t>
            </a:r>
            <a:r>
              <a:rPr lang="en-US" b="1" dirty="0" smtClean="0">
                <a:solidFill>
                  <a:srgbClr val="002060"/>
                </a:solidFill>
              </a:rPr>
              <a:t>production of </a:t>
            </a:r>
            <a:r>
              <a:rPr lang="en-US" b="1" dirty="0">
                <a:solidFill>
                  <a:srgbClr val="002060"/>
                </a:solidFill>
              </a:rPr>
              <a:t>forest goods. On a large scale, afforestation can modify local climates by increasing </a:t>
            </a:r>
            <a:r>
              <a:rPr lang="en-US" b="1" dirty="0" smtClean="0">
                <a:solidFill>
                  <a:srgbClr val="002060"/>
                </a:solidFill>
              </a:rPr>
              <a:t>humidity.</a:t>
            </a:r>
          </a:p>
          <a:p>
            <a:endParaRPr lang="en-US"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249839"/>
            <a:ext cx="4411590" cy="23847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81000" y="4584918"/>
            <a:ext cx="1600200" cy="1815882"/>
          </a:xfrm>
          <a:prstGeom prst="rect">
            <a:avLst/>
          </a:prstGeom>
          <a:noFill/>
        </p:spPr>
        <p:txBody>
          <a:bodyPr wrap="square" rtlCol="0">
            <a:spAutoFit/>
          </a:bodyPr>
          <a:lstStyle/>
          <a:p>
            <a:pPr algn="ctr"/>
            <a:r>
              <a:rPr lang="en-US" sz="2000" b="1" dirty="0" smtClean="0">
                <a:solidFill>
                  <a:srgbClr val="00B050"/>
                </a:solidFill>
              </a:rPr>
              <a:t>Water</a:t>
            </a:r>
          </a:p>
          <a:p>
            <a:pPr algn="ctr"/>
            <a:r>
              <a:rPr lang="en-US" sz="2000" b="1" dirty="0" smtClean="0">
                <a:solidFill>
                  <a:srgbClr val="00B050"/>
                </a:solidFill>
              </a:rPr>
              <a:t>Supply</a:t>
            </a:r>
          </a:p>
          <a:p>
            <a:pPr algn="ctr"/>
            <a:r>
              <a:rPr lang="en-US" sz="2000" b="1" dirty="0" smtClean="0">
                <a:solidFill>
                  <a:srgbClr val="00B050"/>
                </a:solidFill>
              </a:rPr>
              <a:t>Restoration</a:t>
            </a:r>
          </a:p>
          <a:p>
            <a:pPr algn="ctr"/>
            <a:r>
              <a:rPr lang="en-US" sz="2000" b="1" dirty="0" smtClean="0">
                <a:solidFill>
                  <a:srgbClr val="00B050"/>
                </a:solidFill>
              </a:rPr>
              <a:t>Project</a:t>
            </a:r>
          </a:p>
          <a:p>
            <a:pPr algn="ctr"/>
            <a:r>
              <a:rPr lang="en-US" sz="1400" b="1" dirty="0" smtClean="0">
                <a:solidFill>
                  <a:srgbClr val="00B050"/>
                </a:solidFill>
                <a:hlinkClick r:id="rId4"/>
              </a:rPr>
              <a:t>CLICK HERE</a:t>
            </a:r>
            <a:endParaRPr lang="en-US" sz="1400" dirty="0" smtClean="0"/>
          </a:p>
          <a:p>
            <a:endParaRPr lang="en-US" dirty="0"/>
          </a:p>
        </p:txBody>
      </p:sp>
    </p:spTree>
    <p:extLst>
      <p:ext uri="{BB962C8B-B14F-4D97-AF65-F5344CB8AC3E}">
        <p14:creationId xmlns:p14="http://schemas.microsoft.com/office/powerpoint/2010/main" val="37195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752600"/>
            <a:ext cx="6400800" cy="4343400"/>
          </a:xfrm>
        </p:spPr>
        <p:txBody>
          <a:bodyPr>
            <a:noAutofit/>
          </a:bodyPr>
          <a:lstStyle/>
          <a:p>
            <a:pPr algn="ctr"/>
            <a:endParaRPr lang="en-US" sz="4000" b="1" dirty="0" smtClean="0">
              <a:solidFill>
                <a:srgbClr val="002060"/>
              </a:solidFill>
            </a:endParaRPr>
          </a:p>
          <a:p>
            <a:endParaRPr lang="en-US" b="1" dirty="0" smtClean="0">
              <a:solidFill>
                <a:schemeClr val="tx2"/>
              </a:solidFill>
            </a:endParaRPr>
          </a:p>
          <a:p>
            <a:endParaRPr lang="en-US" b="1" dirty="0" smtClean="0">
              <a:solidFill>
                <a:schemeClr val="tx2"/>
              </a:solidFill>
            </a:endParaRP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16" y="76200"/>
            <a:ext cx="8291384" cy="6629400"/>
          </a:xfrm>
          <a:prstGeom prst="rect">
            <a:avLst/>
          </a:prstGeom>
        </p:spPr>
      </p:pic>
      <p:sp>
        <p:nvSpPr>
          <p:cNvPr id="4" name="TextBox 3"/>
          <p:cNvSpPr txBox="1"/>
          <p:nvPr/>
        </p:nvSpPr>
        <p:spPr>
          <a:xfrm>
            <a:off x="76200" y="5943600"/>
            <a:ext cx="9067800" cy="369332"/>
          </a:xfrm>
          <a:prstGeom prst="rect">
            <a:avLst/>
          </a:prstGeom>
          <a:noFill/>
        </p:spPr>
        <p:txBody>
          <a:bodyPr wrap="square" rtlCol="0">
            <a:spAutoFit/>
          </a:bodyPr>
          <a:lstStyle/>
          <a:p>
            <a:pPr algn="ctr"/>
            <a:r>
              <a:rPr lang="en-US" b="1" dirty="0" smtClean="0">
                <a:solidFill>
                  <a:srgbClr val="002060"/>
                </a:solidFill>
              </a:rPr>
              <a:t>Complete Online PDF Document – </a:t>
            </a:r>
            <a:r>
              <a:rPr lang="en-US" b="1" u="sng" dirty="0" smtClean="0">
                <a:solidFill>
                  <a:schemeClr val="tx2">
                    <a:lumMod val="60000"/>
                    <a:lumOff val="40000"/>
                  </a:schemeClr>
                </a:solidFill>
                <a:hlinkClick r:id="rId3"/>
              </a:rPr>
              <a:t>Click Here</a:t>
            </a:r>
            <a:endParaRPr lang="en-US" b="1" u="sng" dirty="0">
              <a:solidFill>
                <a:schemeClr val="tx2">
                  <a:lumMod val="60000"/>
                  <a:lumOff val="40000"/>
                </a:schemeClr>
              </a:solidFill>
            </a:endParaRPr>
          </a:p>
        </p:txBody>
      </p:sp>
    </p:spTree>
    <p:extLst>
      <p:ext uri="{BB962C8B-B14F-4D97-AF65-F5344CB8AC3E}">
        <p14:creationId xmlns:p14="http://schemas.microsoft.com/office/powerpoint/2010/main" val="1523037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1078465"/>
            <a:ext cx="8618838" cy="2585323"/>
          </a:xfrm>
          <a:prstGeom prst="rect">
            <a:avLst/>
          </a:prstGeom>
          <a:noFill/>
        </p:spPr>
        <p:txBody>
          <a:bodyPr wrap="square" rtlCol="0">
            <a:spAutoFit/>
          </a:bodyPr>
          <a:lstStyle/>
          <a:p>
            <a:pPr algn="just"/>
            <a:r>
              <a:rPr lang="en-US" b="1" dirty="0">
                <a:solidFill>
                  <a:srgbClr val="002060"/>
                </a:solidFill>
              </a:rPr>
              <a:t>The planting of trees is well known and well practiced; </a:t>
            </a:r>
            <a:r>
              <a:rPr lang="en-US" b="1" dirty="0" smtClean="0">
                <a:solidFill>
                  <a:srgbClr val="002060"/>
                </a:solidFill>
              </a:rPr>
              <a:t> afforestation </a:t>
            </a:r>
            <a:r>
              <a:rPr lang="en-US" b="1" dirty="0">
                <a:solidFill>
                  <a:srgbClr val="002060"/>
                </a:solidFill>
              </a:rPr>
              <a:t>is an accepted </a:t>
            </a:r>
            <a:r>
              <a:rPr lang="en-US" b="1" dirty="0" smtClean="0">
                <a:solidFill>
                  <a:srgbClr val="002060"/>
                </a:solidFill>
              </a:rPr>
              <a:t>project activity </a:t>
            </a:r>
            <a:r>
              <a:rPr lang="en-US" b="1" dirty="0">
                <a:solidFill>
                  <a:srgbClr val="002060"/>
                </a:solidFill>
              </a:rPr>
              <a:t>under the Clean Development Mechanism (CDM) of the Kyoto </a:t>
            </a:r>
            <a:r>
              <a:rPr lang="en-US" b="1" dirty="0" smtClean="0">
                <a:solidFill>
                  <a:srgbClr val="002060"/>
                </a:solidFill>
              </a:rPr>
              <a:t>Protocol.</a:t>
            </a:r>
          </a:p>
          <a:p>
            <a:pPr algn="just"/>
            <a:endParaRPr lang="en-US" b="1" dirty="0">
              <a:solidFill>
                <a:srgbClr val="002060"/>
              </a:solidFill>
            </a:endParaRPr>
          </a:p>
          <a:p>
            <a:pPr algn="just"/>
            <a:r>
              <a:rPr lang="en-US" b="1" dirty="0">
                <a:solidFill>
                  <a:srgbClr val="002060"/>
                </a:solidFill>
              </a:rPr>
              <a:t>Certain models estimate that a total </a:t>
            </a:r>
            <a:r>
              <a:rPr lang="en-US" b="1" dirty="0" smtClean="0">
                <a:solidFill>
                  <a:srgbClr val="002060"/>
                </a:solidFill>
              </a:rPr>
              <a:t>of 60 </a:t>
            </a:r>
            <a:r>
              <a:rPr lang="en-US" b="1" dirty="0">
                <a:solidFill>
                  <a:srgbClr val="002060"/>
                </a:solidFill>
              </a:rPr>
              <a:t>million to 65 million acres of U.S. agricultural land could be converted to woodlands by </a:t>
            </a:r>
            <a:r>
              <a:rPr lang="en-US" b="1" dirty="0" smtClean="0">
                <a:solidFill>
                  <a:srgbClr val="002060"/>
                </a:solidFill>
              </a:rPr>
              <a:t>2050, including </a:t>
            </a:r>
            <a:r>
              <a:rPr lang="en-US" b="1" dirty="0">
                <a:solidFill>
                  <a:srgbClr val="002060"/>
                </a:solidFill>
              </a:rPr>
              <a:t>35 million to 50 million acres of </a:t>
            </a:r>
            <a:r>
              <a:rPr lang="en-US" b="1" dirty="0" smtClean="0">
                <a:solidFill>
                  <a:srgbClr val="002060"/>
                </a:solidFill>
              </a:rPr>
              <a:t>cropland.</a:t>
            </a:r>
          </a:p>
          <a:p>
            <a:pPr algn="just"/>
            <a:endParaRPr lang="en-US" b="1" dirty="0">
              <a:solidFill>
                <a:srgbClr val="002060"/>
              </a:solidFill>
            </a:endParaRPr>
          </a:p>
          <a:p>
            <a:pPr algn="just"/>
            <a:r>
              <a:rPr lang="en-US" b="1" dirty="0">
                <a:solidFill>
                  <a:srgbClr val="002060"/>
                </a:solidFill>
              </a:rPr>
              <a:t>The cost of </a:t>
            </a:r>
            <a:r>
              <a:rPr lang="en-US" b="1" dirty="0" smtClean="0">
                <a:solidFill>
                  <a:srgbClr val="002060"/>
                </a:solidFill>
              </a:rPr>
              <a:t>an afforestation </a:t>
            </a:r>
            <a:r>
              <a:rPr lang="en-US" b="1" dirty="0">
                <a:solidFill>
                  <a:srgbClr val="002060"/>
                </a:solidFill>
              </a:rPr>
              <a:t>project can range from approximately $65 to $200 per acre due in part to </a:t>
            </a:r>
            <a:r>
              <a:rPr lang="en-US" b="1" dirty="0" smtClean="0">
                <a:solidFill>
                  <a:srgbClr val="002060"/>
                </a:solidFill>
              </a:rPr>
              <a:t>the previous </a:t>
            </a:r>
            <a:r>
              <a:rPr lang="en-US" b="1" dirty="0">
                <a:solidFill>
                  <a:srgbClr val="002060"/>
                </a:solidFill>
              </a:rPr>
              <a:t>land use of the site and the </a:t>
            </a:r>
            <a:r>
              <a:rPr lang="en-US" b="1" dirty="0" smtClean="0">
                <a:solidFill>
                  <a:srgbClr val="002060"/>
                </a:solidFill>
              </a:rPr>
              <a:t>terrain.</a:t>
            </a:r>
            <a:endParaRPr lang="en-US" b="1"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572" y="4043763"/>
            <a:ext cx="4792818"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81000" y="4226010"/>
            <a:ext cx="1600200" cy="1815882"/>
          </a:xfrm>
          <a:prstGeom prst="rect">
            <a:avLst/>
          </a:prstGeom>
          <a:noFill/>
        </p:spPr>
        <p:txBody>
          <a:bodyPr wrap="square" rtlCol="0">
            <a:spAutoFit/>
          </a:bodyPr>
          <a:lstStyle/>
          <a:p>
            <a:pPr algn="ctr"/>
            <a:r>
              <a:rPr lang="en-US" sz="2000" b="1" dirty="0" smtClean="0">
                <a:solidFill>
                  <a:srgbClr val="00B050"/>
                </a:solidFill>
              </a:rPr>
              <a:t>Water</a:t>
            </a:r>
          </a:p>
          <a:p>
            <a:pPr algn="ctr"/>
            <a:r>
              <a:rPr lang="en-US" sz="2000" b="1" dirty="0" smtClean="0">
                <a:solidFill>
                  <a:srgbClr val="00B050"/>
                </a:solidFill>
              </a:rPr>
              <a:t>Supply</a:t>
            </a:r>
          </a:p>
          <a:p>
            <a:pPr algn="ctr"/>
            <a:r>
              <a:rPr lang="en-US" sz="2000" b="1" dirty="0" smtClean="0">
                <a:solidFill>
                  <a:srgbClr val="00B050"/>
                </a:solidFill>
              </a:rPr>
              <a:t>Restoration</a:t>
            </a:r>
          </a:p>
          <a:p>
            <a:pPr algn="ctr"/>
            <a:r>
              <a:rPr lang="en-US" sz="2000" b="1" dirty="0" smtClean="0">
                <a:solidFill>
                  <a:srgbClr val="00B050"/>
                </a:solidFill>
              </a:rPr>
              <a:t>Project</a:t>
            </a:r>
          </a:p>
          <a:p>
            <a:pPr algn="ctr"/>
            <a:r>
              <a:rPr lang="en-US" sz="1400" b="1" dirty="0" smtClean="0">
                <a:solidFill>
                  <a:srgbClr val="00B050"/>
                </a:solidFill>
                <a:hlinkClick r:id="rId4"/>
              </a:rPr>
              <a:t>CLICK HERE</a:t>
            </a:r>
            <a:endParaRPr lang="en-US" sz="1400" dirty="0" smtClean="0"/>
          </a:p>
          <a:p>
            <a:endParaRPr lang="en-US" dirty="0"/>
          </a:p>
        </p:txBody>
      </p:sp>
    </p:spTree>
    <p:extLst>
      <p:ext uri="{BB962C8B-B14F-4D97-AF65-F5344CB8AC3E}">
        <p14:creationId xmlns:p14="http://schemas.microsoft.com/office/powerpoint/2010/main" val="295333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1078465"/>
            <a:ext cx="8618838" cy="2585323"/>
          </a:xfrm>
          <a:prstGeom prst="rect">
            <a:avLst/>
          </a:prstGeom>
          <a:noFill/>
        </p:spPr>
        <p:txBody>
          <a:bodyPr wrap="square" rtlCol="0">
            <a:spAutoFit/>
          </a:bodyPr>
          <a:lstStyle/>
          <a:p>
            <a:r>
              <a:rPr lang="en-US" dirty="0">
                <a:solidFill>
                  <a:srgbClr val="002060"/>
                </a:solidFill>
              </a:rPr>
              <a:t>The planting of trees is well known and well practiced; afforestation is an accepted project</a:t>
            </a:r>
          </a:p>
          <a:p>
            <a:r>
              <a:rPr lang="en-US" dirty="0">
                <a:solidFill>
                  <a:srgbClr val="002060"/>
                </a:solidFill>
              </a:rPr>
              <a:t>activity under the Clean Development Mechanism (CDM) of the </a:t>
            </a:r>
            <a:r>
              <a:rPr lang="en-US" b="1" dirty="0">
                <a:solidFill>
                  <a:srgbClr val="002060"/>
                </a:solidFill>
              </a:rPr>
              <a:t>Kyoto </a:t>
            </a:r>
            <a:r>
              <a:rPr lang="en-US" b="1" dirty="0" smtClean="0">
                <a:solidFill>
                  <a:srgbClr val="002060"/>
                </a:solidFill>
              </a:rPr>
              <a:t>Protocol.</a:t>
            </a:r>
          </a:p>
          <a:p>
            <a:endParaRPr lang="en-US" b="1" dirty="0">
              <a:solidFill>
                <a:srgbClr val="002060"/>
              </a:solidFill>
            </a:endParaRPr>
          </a:p>
          <a:p>
            <a:r>
              <a:rPr lang="en-US" dirty="0">
                <a:solidFill>
                  <a:srgbClr val="002060"/>
                </a:solidFill>
              </a:rPr>
              <a:t>Certain models estimate that a total </a:t>
            </a:r>
            <a:r>
              <a:rPr lang="en-US" dirty="0" smtClean="0">
                <a:solidFill>
                  <a:srgbClr val="002060"/>
                </a:solidFill>
              </a:rPr>
              <a:t>of 60 </a:t>
            </a:r>
            <a:r>
              <a:rPr lang="en-US" dirty="0">
                <a:solidFill>
                  <a:srgbClr val="002060"/>
                </a:solidFill>
              </a:rPr>
              <a:t>million to 65 million acres of U.S. agricultural land could be converted to woodlands by </a:t>
            </a:r>
            <a:r>
              <a:rPr lang="en-US" dirty="0" smtClean="0">
                <a:solidFill>
                  <a:srgbClr val="002060"/>
                </a:solidFill>
              </a:rPr>
              <a:t>2050, including </a:t>
            </a:r>
            <a:r>
              <a:rPr lang="en-US" dirty="0">
                <a:solidFill>
                  <a:srgbClr val="002060"/>
                </a:solidFill>
              </a:rPr>
              <a:t>35 million to 50 million acres of </a:t>
            </a:r>
            <a:r>
              <a:rPr lang="en-US" dirty="0" smtClean="0">
                <a:solidFill>
                  <a:srgbClr val="002060"/>
                </a:solidFill>
              </a:rPr>
              <a:t>cropland.</a:t>
            </a:r>
          </a:p>
          <a:p>
            <a:endParaRPr lang="en-US" b="1" dirty="0">
              <a:solidFill>
                <a:srgbClr val="002060"/>
              </a:solidFill>
            </a:endParaRPr>
          </a:p>
          <a:p>
            <a:r>
              <a:rPr lang="en-US" dirty="0">
                <a:solidFill>
                  <a:srgbClr val="002060"/>
                </a:solidFill>
              </a:rPr>
              <a:t>The cost of </a:t>
            </a:r>
            <a:r>
              <a:rPr lang="en-US" dirty="0" smtClean="0">
                <a:solidFill>
                  <a:srgbClr val="002060"/>
                </a:solidFill>
              </a:rPr>
              <a:t>an afforestation </a:t>
            </a:r>
            <a:r>
              <a:rPr lang="en-US" dirty="0">
                <a:solidFill>
                  <a:srgbClr val="002060"/>
                </a:solidFill>
              </a:rPr>
              <a:t>project can range from approximately </a:t>
            </a:r>
            <a:r>
              <a:rPr lang="en-US" b="1" dirty="0">
                <a:solidFill>
                  <a:srgbClr val="002060"/>
                </a:solidFill>
              </a:rPr>
              <a:t>$65 to $200 </a:t>
            </a:r>
            <a:r>
              <a:rPr lang="en-US" dirty="0">
                <a:solidFill>
                  <a:srgbClr val="002060"/>
                </a:solidFill>
              </a:rPr>
              <a:t>per acre due in part to </a:t>
            </a:r>
            <a:r>
              <a:rPr lang="en-US" dirty="0" smtClean="0">
                <a:solidFill>
                  <a:srgbClr val="002060"/>
                </a:solidFill>
              </a:rPr>
              <a:t>the previous </a:t>
            </a:r>
            <a:r>
              <a:rPr lang="en-US" dirty="0">
                <a:solidFill>
                  <a:srgbClr val="002060"/>
                </a:solidFill>
              </a:rPr>
              <a:t>land use of the site and the </a:t>
            </a:r>
            <a:r>
              <a:rPr lang="en-US" dirty="0" smtClean="0">
                <a:solidFill>
                  <a:srgbClr val="002060"/>
                </a:solidFill>
              </a:rPr>
              <a:t>terrain.</a:t>
            </a:r>
            <a:endParaRPr lang="en-US" b="1"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572" y="4043763"/>
            <a:ext cx="4792818"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81000" y="4226010"/>
            <a:ext cx="1600200" cy="1815882"/>
          </a:xfrm>
          <a:prstGeom prst="rect">
            <a:avLst/>
          </a:prstGeom>
          <a:noFill/>
        </p:spPr>
        <p:txBody>
          <a:bodyPr wrap="square" rtlCol="0">
            <a:spAutoFit/>
          </a:bodyPr>
          <a:lstStyle/>
          <a:p>
            <a:pPr algn="ctr"/>
            <a:r>
              <a:rPr lang="en-US" sz="2000" b="1" dirty="0" smtClean="0">
                <a:solidFill>
                  <a:srgbClr val="00B050"/>
                </a:solidFill>
              </a:rPr>
              <a:t>Water</a:t>
            </a:r>
          </a:p>
          <a:p>
            <a:pPr algn="ctr"/>
            <a:r>
              <a:rPr lang="en-US" sz="2000" b="1" dirty="0" smtClean="0">
                <a:solidFill>
                  <a:srgbClr val="00B050"/>
                </a:solidFill>
              </a:rPr>
              <a:t>Supply</a:t>
            </a:r>
          </a:p>
          <a:p>
            <a:pPr algn="ctr"/>
            <a:r>
              <a:rPr lang="en-US" sz="2000" b="1" dirty="0" smtClean="0">
                <a:solidFill>
                  <a:srgbClr val="00B050"/>
                </a:solidFill>
              </a:rPr>
              <a:t>Restoration</a:t>
            </a:r>
          </a:p>
          <a:p>
            <a:pPr algn="ctr"/>
            <a:r>
              <a:rPr lang="en-US" sz="2000" b="1" dirty="0" smtClean="0">
                <a:solidFill>
                  <a:srgbClr val="00B050"/>
                </a:solidFill>
              </a:rPr>
              <a:t>Project</a:t>
            </a:r>
          </a:p>
          <a:p>
            <a:pPr algn="ctr"/>
            <a:r>
              <a:rPr lang="en-US" sz="1400" b="1" dirty="0" smtClean="0">
                <a:solidFill>
                  <a:srgbClr val="00B050"/>
                </a:solidFill>
                <a:hlinkClick r:id="rId4"/>
              </a:rPr>
              <a:t>CLICK HERE</a:t>
            </a:r>
            <a:endParaRPr lang="en-US" sz="1400" dirty="0" smtClean="0"/>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828925"/>
            <a:ext cx="9144000" cy="4029075"/>
          </a:xfrm>
          <a:prstGeom prst="rect">
            <a:avLst/>
          </a:prstGeom>
        </p:spPr>
      </p:pic>
      <p:sp>
        <p:nvSpPr>
          <p:cNvPr id="8" name="TextBox 7"/>
          <p:cNvSpPr txBox="1"/>
          <p:nvPr/>
        </p:nvSpPr>
        <p:spPr>
          <a:xfrm>
            <a:off x="296562" y="152400"/>
            <a:ext cx="8695038" cy="2677656"/>
          </a:xfrm>
          <a:prstGeom prst="rect">
            <a:avLst/>
          </a:prstGeom>
          <a:noFill/>
        </p:spPr>
        <p:txBody>
          <a:bodyPr wrap="square" rtlCol="0">
            <a:spAutoFit/>
          </a:bodyPr>
          <a:lstStyle/>
          <a:p>
            <a:pPr algn="just"/>
            <a:r>
              <a:rPr lang="en-US" sz="2800" b="1" dirty="0" smtClean="0">
                <a:solidFill>
                  <a:schemeClr val="tx2">
                    <a:lumMod val="75000"/>
                  </a:schemeClr>
                </a:solidFill>
              </a:rPr>
              <a:t>Many observers are convinced that geoengineering the </a:t>
            </a:r>
            <a:r>
              <a:rPr lang="en-US" sz="2800" b="1" dirty="0">
                <a:solidFill>
                  <a:schemeClr val="tx2">
                    <a:lumMod val="75000"/>
                  </a:schemeClr>
                </a:solidFill>
              </a:rPr>
              <a:t>s</a:t>
            </a:r>
            <a:r>
              <a:rPr lang="en-US" sz="2800" b="1" dirty="0" smtClean="0">
                <a:solidFill>
                  <a:schemeClr val="tx2">
                    <a:lumMod val="75000"/>
                  </a:schemeClr>
                </a:solidFill>
              </a:rPr>
              <a:t>kies is already underway. -- These jet trails over Dry Lake, CA are not likely to be normal water vapor since the atmosphere at flight level above 30,000 feet is less than 30% relative humidity and incapable of forming persistent contrails of normal water vapor.</a:t>
            </a:r>
          </a:p>
        </p:txBody>
      </p:sp>
    </p:spTree>
    <p:extLst>
      <p:ext uri="{BB962C8B-B14F-4D97-AF65-F5344CB8AC3E}">
        <p14:creationId xmlns:p14="http://schemas.microsoft.com/office/powerpoint/2010/main" val="3927707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1078465"/>
            <a:ext cx="8618838" cy="2585323"/>
          </a:xfrm>
          <a:prstGeom prst="rect">
            <a:avLst/>
          </a:prstGeom>
          <a:noFill/>
        </p:spPr>
        <p:txBody>
          <a:bodyPr wrap="square" rtlCol="0">
            <a:spAutoFit/>
          </a:bodyPr>
          <a:lstStyle/>
          <a:p>
            <a:r>
              <a:rPr lang="en-US" dirty="0">
                <a:solidFill>
                  <a:srgbClr val="002060"/>
                </a:solidFill>
              </a:rPr>
              <a:t>The planting of trees is well known and well practiced; afforestation is an accepted project</a:t>
            </a:r>
          </a:p>
          <a:p>
            <a:r>
              <a:rPr lang="en-US" dirty="0">
                <a:solidFill>
                  <a:srgbClr val="002060"/>
                </a:solidFill>
              </a:rPr>
              <a:t>activity under the Clean Development Mechanism (CDM) of the </a:t>
            </a:r>
            <a:r>
              <a:rPr lang="en-US" b="1" dirty="0">
                <a:solidFill>
                  <a:srgbClr val="002060"/>
                </a:solidFill>
              </a:rPr>
              <a:t>Kyoto </a:t>
            </a:r>
            <a:r>
              <a:rPr lang="en-US" b="1" dirty="0" smtClean="0">
                <a:solidFill>
                  <a:srgbClr val="002060"/>
                </a:solidFill>
              </a:rPr>
              <a:t>Protocol.</a:t>
            </a:r>
          </a:p>
          <a:p>
            <a:endParaRPr lang="en-US" b="1" dirty="0">
              <a:solidFill>
                <a:srgbClr val="002060"/>
              </a:solidFill>
            </a:endParaRPr>
          </a:p>
          <a:p>
            <a:r>
              <a:rPr lang="en-US" dirty="0">
                <a:solidFill>
                  <a:srgbClr val="002060"/>
                </a:solidFill>
              </a:rPr>
              <a:t>Certain models estimate that a total </a:t>
            </a:r>
            <a:r>
              <a:rPr lang="en-US" dirty="0" smtClean="0">
                <a:solidFill>
                  <a:srgbClr val="002060"/>
                </a:solidFill>
              </a:rPr>
              <a:t>of 60 </a:t>
            </a:r>
            <a:r>
              <a:rPr lang="en-US" dirty="0">
                <a:solidFill>
                  <a:srgbClr val="002060"/>
                </a:solidFill>
              </a:rPr>
              <a:t>million to 65 million acres of U.S. agricultural land could be converted to woodlands by </a:t>
            </a:r>
            <a:r>
              <a:rPr lang="en-US" dirty="0" smtClean="0">
                <a:solidFill>
                  <a:srgbClr val="002060"/>
                </a:solidFill>
              </a:rPr>
              <a:t>2050, including </a:t>
            </a:r>
            <a:r>
              <a:rPr lang="en-US" dirty="0">
                <a:solidFill>
                  <a:srgbClr val="002060"/>
                </a:solidFill>
              </a:rPr>
              <a:t>35 million to 50 million acres of </a:t>
            </a:r>
            <a:r>
              <a:rPr lang="en-US" dirty="0" smtClean="0">
                <a:solidFill>
                  <a:srgbClr val="002060"/>
                </a:solidFill>
              </a:rPr>
              <a:t>cropland.</a:t>
            </a:r>
          </a:p>
          <a:p>
            <a:endParaRPr lang="en-US" b="1" dirty="0">
              <a:solidFill>
                <a:srgbClr val="002060"/>
              </a:solidFill>
            </a:endParaRPr>
          </a:p>
          <a:p>
            <a:r>
              <a:rPr lang="en-US" dirty="0">
                <a:solidFill>
                  <a:srgbClr val="002060"/>
                </a:solidFill>
              </a:rPr>
              <a:t>The cost of </a:t>
            </a:r>
            <a:r>
              <a:rPr lang="en-US" dirty="0" smtClean="0">
                <a:solidFill>
                  <a:srgbClr val="002060"/>
                </a:solidFill>
              </a:rPr>
              <a:t>an afforestation </a:t>
            </a:r>
            <a:r>
              <a:rPr lang="en-US" dirty="0">
                <a:solidFill>
                  <a:srgbClr val="002060"/>
                </a:solidFill>
              </a:rPr>
              <a:t>project can range from approximately </a:t>
            </a:r>
            <a:r>
              <a:rPr lang="en-US" b="1" dirty="0">
                <a:solidFill>
                  <a:srgbClr val="002060"/>
                </a:solidFill>
              </a:rPr>
              <a:t>$65 to $200 </a:t>
            </a:r>
            <a:r>
              <a:rPr lang="en-US" dirty="0">
                <a:solidFill>
                  <a:srgbClr val="002060"/>
                </a:solidFill>
              </a:rPr>
              <a:t>per acre due in part to </a:t>
            </a:r>
            <a:r>
              <a:rPr lang="en-US" dirty="0" smtClean="0">
                <a:solidFill>
                  <a:srgbClr val="002060"/>
                </a:solidFill>
              </a:rPr>
              <a:t>the previous </a:t>
            </a:r>
            <a:r>
              <a:rPr lang="en-US" dirty="0">
                <a:solidFill>
                  <a:srgbClr val="002060"/>
                </a:solidFill>
              </a:rPr>
              <a:t>land use of the site and the </a:t>
            </a:r>
            <a:r>
              <a:rPr lang="en-US" dirty="0" smtClean="0">
                <a:solidFill>
                  <a:srgbClr val="002060"/>
                </a:solidFill>
              </a:rPr>
              <a:t>terrain.</a:t>
            </a:r>
            <a:endParaRPr lang="en-US" b="1"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572" y="4043763"/>
            <a:ext cx="4792818"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81000" y="4226010"/>
            <a:ext cx="1600200" cy="1815882"/>
          </a:xfrm>
          <a:prstGeom prst="rect">
            <a:avLst/>
          </a:prstGeom>
          <a:noFill/>
        </p:spPr>
        <p:txBody>
          <a:bodyPr wrap="square" rtlCol="0">
            <a:spAutoFit/>
          </a:bodyPr>
          <a:lstStyle/>
          <a:p>
            <a:pPr algn="ctr"/>
            <a:r>
              <a:rPr lang="en-US" sz="2000" b="1" dirty="0" smtClean="0">
                <a:solidFill>
                  <a:srgbClr val="00B050"/>
                </a:solidFill>
              </a:rPr>
              <a:t>Water</a:t>
            </a:r>
          </a:p>
          <a:p>
            <a:pPr algn="ctr"/>
            <a:r>
              <a:rPr lang="en-US" sz="2000" b="1" dirty="0" smtClean="0">
                <a:solidFill>
                  <a:srgbClr val="00B050"/>
                </a:solidFill>
              </a:rPr>
              <a:t>Supply</a:t>
            </a:r>
          </a:p>
          <a:p>
            <a:pPr algn="ctr"/>
            <a:r>
              <a:rPr lang="en-US" sz="2000" b="1" dirty="0" smtClean="0">
                <a:solidFill>
                  <a:srgbClr val="00B050"/>
                </a:solidFill>
              </a:rPr>
              <a:t>Restoration</a:t>
            </a:r>
          </a:p>
          <a:p>
            <a:pPr algn="ctr"/>
            <a:r>
              <a:rPr lang="en-US" sz="2000" b="1" dirty="0" smtClean="0">
                <a:solidFill>
                  <a:srgbClr val="00B050"/>
                </a:solidFill>
              </a:rPr>
              <a:t>Project</a:t>
            </a:r>
          </a:p>
          <a:p>
            <a:pPr algn="ctr"/>
            <a:r>
              <a:rPr lang="en-US" sz="1400" b="1" dirty="0" smtClean="0">
                <a:solidFill>
                  <a:srgbClr val="00B050"/>
                </a:solidFill>
                <a:hlinkClick r:id="rId4"/>
              </a:rPr>
              <a:t>CLICK HERE</a:t>
            </a:r>
            <a:endParaRPr lang="en-US" sz="1400" dirty="0" smtClean="0"/>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77" y="76200"/>
            <a:ext cx="8959245" cy="6634563"/>
          </a:xfrm>
          <a:prstGeom prst="rect">
            <a:avLst/>
          </a:prstGeom>
        </p:spPr>
      </p:pic>
    </p:spTree>
    <p:extLst>
      <p:ext uri="{BB962C8B-B14F-4D97-AF65-F5344CB8AC3E}">
        <p14:creationId xmlns:p14="http://schemas.microsoft.com/office/powerpoint/2010/main" val="479936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1078465"/>
            <a:ext cx="8618838" cy="2585323"/>
          </a:xfrm>
          <a:prstGeom prst="rect">
            <a:avLst/>
          </a:prstGeom>
          <a:noFill/>
        </p:spPr>
        <p:txBody>
          <a:bodyPr wrap="square" rtlCol="0">
            <a:spAutoFit/>
          </a:bodyPr>
          <a:lstStyle/>
          <a:p>
            <a:r>
              <a:rPr lang="en-US" dirty="0">
                <a:solidFill>
                  <a:srgbClr val="002060"/>
                </a:solidFill>
              </a:rPr>
              <a:t>The planting of trees is well known and well practiced; afforestation is an accepted project</a:t>
            </a:r>
          </a:p>
          <a:p>
            <a:r>
              <a:rPr lang="en-US" dirty="0">
                <a:solidFill>
                  <a:srgbClr val="002060"/>
                </a:solidFill>
              </a:rPr>
              <a:t>activity under the Clean Development Mechanism (CDM) of the </a:t>
            </a:r>
            <a:r>
              <a:rPr lang="en-US" b="1" dirty="0">
                <a:solidFill>
                  <a:srgbClr val="002060"/>
                </a:solidFill>
              </a:rPr>
              <a:t>Kyoto </a:t>
            </a:r>
            <a:r>
              <a:rPr lang="en-US" b="1" dirty="0" smtClean="0">
                <a:solidFill>
                  <a:srgbClr val="002060"/>
                </a:solidFill>
              </a:rPr>
              <a:t>Protocol.</a:t>
            </a:r>
          </a:p>
          <a:p>
            <a:endParaRPr lang="en-US" b="1" dirty="0">
              <a:solidFill>
                <a:srgbClr val="002060"/>
              </a:solidFill>
            </a:endParaRPr>
          </a:p>
          <a:p>
            <a:r>
              <a:rPr lang="en-US" dirty="0">
                <a:solidFill>
                  <a:srgbClr val="002060"/>
                </a:solidFill>
              </a:rPr>
              <a:t>Certain models estimate that a total </a:t>
            </a:r>
            <a:r>
              <a:rPr lang="en-US" dirty="0" smtClean="0">
                <a:solidFill>
                  <a:srgbClr val="002060"/>
                </a:solidFill>
              </a:rPr>
              <a:t>of 60 </a:t>
            </a:r>
            <a:r>
              <a:rPr lang="en-US" dirty="0">
                <a:solidFill>
                  <a:srgbClr val="002060"/>
                </a:solidFill>
              </a:rPr>
              <a:t>million to 65 million acres of U.S. agricultural land could be converted to woodlands by </a:t>
            </a:r>
            <a:r>
              <a:rPr lang="en-US" dirty="0" smtClean="0">
                <a:solidFill>
                  <a:srgbClr val="002060"/>
                </a:solidFill>
              </a:rPr>
              <a:t>2050, including </a:t>
            </a:r>
            <a:r>
              <a:rPr lang="en-US" dirty="0">
                <a:solidFill>
                  <a:srgbClr val="002060"/>
                </a:solidFill>
              </a:rPr>
              <a:t>35 million to 50 million acres of </a:t>
            </a:r>
            <a:r>
              <a:rPr lang="en-US" dirty="0" smtClean="0">
                <a:solidFill>
                  <a:srgbClr val="002060"/>
                </a:solidFill>
              </a:rPr>
              <a:t>cropland.</a:t>
            </a:r>
          </a:p>
          <a:p>
            <a:endParaRPr lang="en-US" b="1" dirty="0">
              <a:solidFill>
                <a:srgbClr val="002060"/>
              </a:solidFill>
            </a:endParaRPr>
          </a:p>
          <a:p>
            <a:r>
              <a:rPr lang="en-US" dirty="0">
                <a:solidFill>
                  <a:srgbClr val="002060"/>
                </a:solidFill>
              </a:rPr>
              <a:t>The cost of </a:t>
            </a:r>
            <a:r>
              <a:rPr lang="en-US" dirty="0" smtClean="0">
                <a:solidFill>
                  <a:srgbClr val="002060"/>
                </a:solidFill>
              </a:rPr>
              <a:t>an afforestation </a:t>
            </a:r>
            <a:r>
              <a:rPr lang="en-US" dirty="0">
                <a:solidFill>
                  <a:srgbClr val="002060"/>
                </a:solidFill>
              </a:rPr>
              <a:t>project can range from approximately </a:t>
            </a:r>
            <a:r>
              <a:rPr lang="en-US" b="1" dirty="0">
                <a:solidFill>
                  <a:srgbClr val="002060"/>
                </a:solidFill>
              </a:rPr>
              <a:t>$65 to $200 </a:t>
            </a:r>
            <a:r>
              <a:rPr lang="en-US" dirty="0">
                <a:solidFill>
                  <a:srgbClr val="002060"/>
                </a:solidFill>
              </a:rPr>
              <a:t>per acre due in part to </a:t>
            </a:r>
            <a:r>
              <a:rPr lang="en-US" dirty="0" smtClean="0">
                <a:solidFill>
                  <a:srgbClr val="002060"/>
                </a:solidFill>
              </a:rPr>
              <a:t>the previous </a:t>
            </a:r>
            <a:r>
              <a:rPr lang="en-US" dirty="0">
                <a:solidFill>
                  <a:srgbClr val="002060"/>
                </a:solidFill>
              </a:rPr>
              <a:t>land use of the site and the </a:t>
            </a:r>
            <a:r>
              <a:rPr lang="en-US" dirty="0" smtClean="0">
                <a:solidFill>
                  <a:srgbClr val="002060"/>
                </a:solidFill>
              </a:rPr>
              <a:t>terrain.</a:t>
            </a:r>
            <a:endParaRPr lang="en-US" b="1"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572" y="4043763"/>
            <a:ext cx="4792818"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81000" y="4226010"/>
            <a:ext cx="1600200" cy="1815882"/>
          </a:xfrm>
          <a:prstGeom prst="rect">
            <a:avLst/>
          </a:prstGeom>
          <a:noFill/>
        </p:spPr>
        <p:txBody>
          <a:bodyPr wrap="square" rtlCol="0">
            <a:spAutoFit/>
          </a:bodyPr>
          <a:lstStyle/>
          <a:p>
            <a:pPr algn="ctr"/>
            <a:r>
              <a:rPr lang="en-US" sz="2000" b="1" dirty="0" smtClean="0">
                <a:solidFill>
                  <a:srgbClr val="00B050"/>
                </a:solidFill>
              </a:rPr>
              <a:t>Water</a:t>
            </a:r>
          </a:p>
          <a:p>
            <a:pPr algn="ctr"/>
            <a:r>
              <a:rPr lang="en-US" sz="2000" b="1" dirty="0" smtClean="0">
                <a:solidFill>
                  <a:srgbClr val="00B050"/>
                </a:solidFill>
              </a:rPr>
              <a:t>Supply</a:t>
            </a:r>
          </a:p>
          <a:p>
            <a:pPr algn="ctr"/>
            <a:r>
              <a:rPr lang="en-US" sz="2000" b="1" dirty="0" smtClean="0">
                <a:solidFill>
                  <a:srgbClr val="00B050"/>
                </a:solidFill>
              </a:rPr>
              <a:t>Restoration</a:t>
            </a:r>
          </a:p>
          <a:p>
            <a:pPr algn="ctr"/>
            <a:r>
              <a:rPr lang="en-US" sz="2000" b="1" dirty="0" smtClean="0">
                <a:solidFill>
                  <a:srgbClr val="00B050"/>
                </a:solidFill>
              </a:rPr>
              <a:t>Project</a:t>
            </a:r>
          </a:p>
          <a:p>
            <a:pPr algn="ctr"/>
            <a:r>
              <a:rPr lang="en-US" sz="1400" b="1" dirty="0" smtClean="0">
                <a:solidFill>
                  <a:srgbClr val="00B050"/>
                </a:solidFill>
                <a:hlinkClick r:id="rId4"/>
              </a:rPr>
              <a:t>CLICK HERE</a:t>
            </a:r>
            <a:endParaRPr lang="en-US" sz="1400" dirty="0" smtClean="0"/>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0969" y="3794047"/>
            <a:ext cx="4034631" cy="2987753"/>
          </a:xfrm>
          <a:prstGeom prst="rect">
            <a:avLst/>
          </a:prstGeom>
        </p:spPr>
      </p:pic>
      <p:sp>
        <p:nvSpPr>
          <p:cNvPr id="6" name="TextBox 5"/>
          <p:cNvSpPr txBox="1"/>
          <p:nvPr/>
        </p:nvSpPr>
        <p:spPr>
          <a:xfrm>
            <a:off x="381000" y="228600"/>
            <a:ext cx="8610600" cy="3693319"/>
          </a:xfrm>
          <a:prstGeom prst="rect">
            <a:avLst/>
          </a:prstGeom>
          <a:noFill/>
        </p:spPr>
        <p:txBody>
          <a:bodyPr wrap="square" rtlCol="0">
            <a:spAutoFit/>
          </a:bodyPr>
          <a:lstStyle/>
          <a:p>
            <a:pPr algn="just"/>
            <a:r>
              <a:rPr lang="en-US" b="1" dirty="0">
                <a:solidFill>
                  <a:srgbClr val="002060"/>
                </a:solidFill>
              </a:rPr>
              <a:t>The main products of hydrocarbon fuel combustion </a:t>
            </a:r>
            <a:r>
              <a:rPr lang="en-US" b="1" dirty="0" smtClean="0">
                <a:solidFill>
                  <a:srgbClr val="002060"/>
                </a:solidFill>
              </a:rPr>
              <a:t>are </a:t>
            </a:r>
            <a:r>
              <a:rPr lang="en-US" b="1" dirty="0">
                <a:solidFill>
                  <a:srgbClr val="002060"/>
                </a:solidFill>
              </a:rPr>
              <a:t>carbon dioxide and water vapor.</a:t>
            </a:r>
          </a:p>
          <a:p>
            <a:pPr algn="just"/>
            <a:endParaRPr lang="en-US" dirty="0">
              <a:solidFill>
                <a:srgbClr val="002060"/>
              </a:solidFill>
            </a:endParaRPr>
          </a:p>
          <a:p>
            <a:pPr algn="just"/>
            <a:r>
              <a:rPr lang="en-US" b="1" dirty="0">
                <a:solidFill>
                  <a:srgbClr val="002060"/>
                </a:solidFill>
              </a:rPr>
              <a:t>In older designs of Ramjet and “low-bypass” jet engines, contrails were readily formed at altitudes above </a:t>
            </a:r>
            <a:r>
              <a:rPr lang="en-US" b="1" dirty="0" smtClean="0">
                <a:solidFill>
                  <a:srgbClr val="002060"/>
                </a:solidFill>
              </a:rPr>
              <a:t>28,000 </a:t>
            </a:r>
            <a:r>
              <a:rPr lang="en-US" b="1" dirty="0">
                <a:solidFill>
                  <a:srgbClr val="002060"/>
                </a:solidFill>
              </a:rPr>
              <a:t>feet when water vapor (produced by fuel combustion) </a:t>
            </a:r>
            <a:r>
              <a:rPr lang="en-US" b="1" dirty="0" smtClean="0">
                <a:solidFill>
                  <a:srgbClr val="002060"/>
                </a:solidFill>
              </a:rPr>
              <a:t>temporarily raised </a:t>
            </a:r>
            <a:r>
              <a:rPr lang="en-US" b="1" dirty="0">
                <a:solidFill>
                  <a:srgbClr val="002060"/>
                </a:solidFill>
              </a:rPr>
              <a:t>the relative humidity </a:t>
            </a:r>
            <a:r>
              <a:rPr lang="en-US" b="1" dirty="0" smtClean="0">
                <a:solidFill>
                  <a:srgbClr val="002060"/>
                </a:solidFill>
              </a:rPr>
              <a:t>of </a:t>
            </a:r>
            <a:r>
              <a:rPr lang="en-US" b="1" dirty="0">
                <a:solidFill>
                  <a:srgbClr val="002060"/>
                </a:solidFill>
              </a:rPr>
              <a:t>the atmosphere outside the aircraft.</a:t>
            </a:r>
          </a:p>
          <a:p>
            <a:pPr algn="just"/>
            <a:endParaRPr lang="en-US" b="1" dirty="0">
              <a:solidFill>
                <a:srgbClr val="002060"/>
              </a:solidFill>
            </a:endParaRPr>
          </a:p>
          <a:p>
            <a:pPr algn="just"/>
            <a:r>
              <a:rPr lang="en-US" b="1" dirty="0">
                <a:solidFill>
                  <a:srgbClr val="002060"/>
                </a:solidFill>
              </a:rPr>
              <a:t>Water vapor, </a:t>
            </a:r>
            <a:r>
              <a:rPr lang="en-US" b="1" dirty="0" smtClean="0">
                <a:solidFill>
                  <a:srgbClr val="002060"/>
                </a:solidFill>
              </a:rPr>
              <a:t> blown </a:t>
            </a:r>
            <a:r>
              <a:rPr lang="en-US" b="1" dirty="0">
                <a:solidFill>
                  <a:srgbClr val="002060"/>
                </a:solidFill>
              </a:rPr>
              <a:t>out the engine exhaust would form a visible contrail of ice crystals as it cooled at a distance of approximately one and one-half wing-spans behind the engine.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Tiny </a:t>
            </a:r>
            <a:r>
              <a:rPr lang="en-US" b="1" dirty="0">
                <a:solidFill>
                  <a:srgbClr val="002060"/>
                </a:solidFill>
              </a:rPr>
              <a:t>particulates of sulfur in the jet exhaust would allow the super-cooled water to crystallize into the familiar jet contrail formation that </a:t>
            </a:r>
            <a:r>
              <a:rPr lang="en-US" b="1" dirty="0" smtClean="0">
                <a:solidFill>
                  <a:srgbClr val="002060"/>
                </a:solidFill>
              </a:rPr>
              <a:t>routinely dissipated within a few seconds behind </a:t>
            </a:r>
            <a:r>
              <a:rPr lang="en-US" b="1" dirty="0">
                <a:solidFill>
                  <a:srgbClr val="002060"/>
                </a:solidFill>
              </a:rPr>
              <a:t>the aircraft.</a:t>
            </a:r>
          </a:p>
        </p:txBody>
      </p:sp>
    </p:spTree>
    <p:extLst>
      <p:ext uri="{BB962C8B-B14F-4D97-AF65-F5344CB8AC3E}">
        <p14:creationId xmlns:p14="http://schemas.microsoft.com/office/powerpoint/2010/main" val="3984470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
        <p:nvSpPr>
          <p:cNvPr id="4" name="TextBox 3"/>
          <p:cNvSpPr txBox="1"/>
          <p:nvPr/>
        </p:nvSpPr>
        <p:spPr>
          <a:xfrm>
            <a:off x="296562" y="1078465"/>
            <a:ext cx="8618838" cy="2585323"/>
          </a:xfrm>
          <a:prstGeom prst="rect">
            <a:avLst/>
          </a:prstGeom>
          <a:noFill/>
        </p:spPr>
        <p:txBody>
          <a:bodyPr wrap="square" rtlCol="0">
            <a:spAutoFit/>
          </a:bodyPr>
          <a:lstStyle/>
          <a:p>
            <a:r>
              <a:rPr lang="en-US" dirty="0">
                <a:solidFill>
                  <a:srgbClr val="002060"/>
                </a:solidFill>
              </a:rPr>
              <a:t>The planting of trees is well known and well practiced; afforestation is an accepted project</a:t>
            </a:r>
          </a:p>
          <a:p>
            <a:r>
              <a:rPr lang="en-US" dirty="0">
                <a:solidFill>
                  <a:srgbClr val="002060"/>
                </a:solidFill>
              </a:rPr>
              <a:t>activity under the Clean Development Mechanism (CDM) of the </a:t>
            </a:r>
            <a:r>
              <a:rPr lang="en-US" b="1" dirty="0">
                <a:solidFill>
                  <a:srgbClr val="002060"/>
                </a:solidFill>
              </a:rPr>
              <a:t>Kyoto </a:t>
            </a:r>
            <a:r>
              <a:rPr lang="en-US" b="1" dirty="0" smtClean="0">
                <a:solidFill>
                  <a:srgbClr val="002060"/>
                </a:solidFill>
              </a:rPr>
              <a:t>Protocol.</a:t>
            </a:r>
          </a:p>
          <a:p>
            <a:endParaRPr lang="en-US" b="1" dirty="0">
              <a:solidFill>
                <a:srgbClr val="002060"/>
              </a:solidFill>
            </a:endParaRPr>
          </a:p>
          <a:p>
            <a:r>
              <a:rPr lang="en-US" dirty="0">
                <a:solidFill>
                  <a:srgbClr val="002060"/>
                </a:solidFill>
              </a:rPr>
              <a:t>Certain models estimate that a total </a:t>
            </a:r>
            <a:r>
              <a:rPr lang="en-US" dirty="0" smtClean="0">
                <a:solidFill>
                  <a:srgbClr val="002060"/>
                </a:solidFill>
              </a:rPr>
              <a:t>of 60 </a:t>
            </a:r>
            <a:r>
              <a:rPr lang="en-US" dirty="0">
                <a:solidFill>
                  <a:srgbClr val="002060"/>
                </a:solidFill>
              </a:rPr>
              <a:t>million to 65 million acres of U.S. agricultural land could be converted to woodlands by </a:t>
            </a:r>
            <a:r>
              <a:rPr lang="en-US" dirty="0" smtClean="0">
                <a:solidFill>
                  <a:srgbClr val="002060"/>
                </a:solidFill>
              </a:rPr>
              <a:t>2050, including </a:t>
            </a:r>
            <a:r>
              <a:rPr lang="en-US" dirty="0">
                <a:solidFill>
                  <a:srgbClr val="002060"/>
                </a:solidFill>
              </a:rPr>
              <a:t>35 million to 50 million acres of </a:t>
            </a:r>
            <a:r>
              <a:rPr lang="en-US" dirty="0" smtClean="0">
                <a:solidFill>
                  <a:srgbClr val="002060"/>
                </a:solidFill>
              </a:rPr>
              <a:t>cropland.</a:t>
            </a:r>
          </a:p>
          <a:p>
            <a:endParaRPr lang="en-US" b="1" dirty="0">
              <a:solidFill>
                <a:srgbClr val="002060"/>
              </a:solidFill>
            </a:endParaRPr>
          </a:p>
          <a:p>
            <a:r>
              <a:rPr lang="en-US" dirty="0">
                <a:solidFill>
                  <a:srgbClr val="002060"/>
                </a:solidFill>
              </a:rPr>
              <a:t>The cost of </a:t>
            </a:r>
            <a:r>
              <a:rPr lang="en-US" dirty="0" smtClean="0">
                <a:solidFill>
                  <a:srgbClr val="002060"/>
                </a:solidFill>
              </a:rPr>
              <a:t>an afforestation </a:t>
            </a:r>
            <a:r>
              <a:rPr lang="en-US" dirty="0">
                <a:solidFill>
                  <a:srgbClr val="002060"/>
                </a:solidFill>
              </a:rPr>
              <a:t>project can range from approximately </a:t>
            </a:r>
            <a:r>
              <a:rPr lang="en-US" b="1" dirty="0">
                <a:solidFill>
                  <a:srgbClr val="002060"/>
                </a:solidFill>
              </a:rPr>
              <a:t>$65 to $200 </a:t>
            </a:r>
            <a:r>
              <a:rPr lang="en-US" dirty="0">
                <a:solidFill>
                  <a:srgbClr val="002060"/>
                </a:solidFill>
              </a:rPr>
              <a:t>per acre due in part to </a:t>
            </a:r>
            <a:r>
              <a:rPr lang="en-US" dirty="0" smtClean="0">
                <a:solidFill>
                  <a:srgbClr val="002060"/>
                </a:solidFill>
              </a:rPr>
              <a:t>the previous </a:t>
            </a:r>
            <a:r>
              <a:rPr lang="en-US" dirty="0">
                <a:solidFill>
                  <a:srgbClr val="002060"/>
                </a:solidFill>
              </a:rPr>
              <a:t>land use of the site and the </a:t>
            </a:r>
            <a:r>
              <a:rPr lang="en-US" dirty="0" smtClean="0">
                <a:solidFill>
                  <a:srgbClr val="002060"/>
                </a:solidFill>
              </a:rPr>
              <a:t>terrain.</a:t>
            </a:r>
            <a:endParaRPr lang="en-US" b="1"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572" y="4043763"/>
            <a:ext cx="4792818"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81000" y="4226010"/>
            <a:ext cx="1600200" cy="1815882"/>
          </a:xfrm>
          <a:prstGeom prst="rect">
            <a:avLst/>
          </a:prstGeom>
          <a:noFill/>
        </p:spPr>
        <p:txBody>
          <a:bodyPr wrap="square" rtlCol="0">
            <a:spAutoFit/>
          </a:bodyPr>
          <a:lstStyle/>
          <a:p>
            <a:pPr algn="ctr"/>
            <a:r>
              <a:rPr lang="en-US" sz="2000" b="1" dirty="0" smtClean="0">
                <a:solidFill>
                  <a:srgbClr val="00B050"/>
                </a:solidFill>
              </a:rPr>
              <a:t>Water</a:t>
            </a:r>
          </a:p>
          <a:p>
            <a:pPr algn="ctr"/>
            <a:r>
              <a:rPr lang="en-US" sz="2000" b="1" dirty="0" smtClean="0">
                <a:solidFill>
                  <a:srgbClr val="00B050"/>
                </a:solidFill>
              </a:rPr>
              <a:t>Supply</a:t>
            </a:r>
          </a:p>
          <a:p>
            <a:pPr algn="ctr"/>
            <a:r>
              <a:rPr lang="en-US" sz="2000" b="1" dirty="0" smtClean="0">
                <a:solidFill>
                  <a:srgbClr val="00B050"/>
                </a:solidFill>
              </a:rPr>
              <a:t>Restoration</a:t>
            </a:r>
          </a:p>
          <a:p>
            <a:pPr algn="ctr"/>
            <a:r>
              <a:rPr lang="en-US" sz="2000" b="1" dirty="0" smtClean="0">
                <a:solidFill>
                  <a:srgbClr val="00B050"/>
                </a:solidFill>
              </a:rPr>
              <a:t>Project</a:t>
            </a:r>
          </a:p>
          <a:p>
            <a:pPr algn="ctr"/>
            <a:r>
              <a:rPr lang="en-US" sz="1400" b="1" dirty="0" smtClean="0">
                <a:solidFill>
                  <a:srgbClr val="00B050"/>
                </a:solidFill>
                <a:hlinkClick r:id="rId4"/>
              </a:rPr>
              <a:t>CLICK HERE</a:t>
            </a:r>
            <a:endParaRPr lang="en-US" sz="1400" dirty="0" smtClean="0"/>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1234" y="3733800"/>
            <a:ext cx="4018166" cy="2975561"/>
          </a:xfrm>
          <a:prstGeom prst="rect">
            <a:avLst/>
          </a:prstGeom>
        </p:spPr>
      </p:pic>
      <p:sp>
        <p:nvSpPr>
          <p:cNvPr id="6" name="TextBox 5"/>
          <p:cNvSpPr txBox="1"/>
          <p:nvPr/>
        </p:nvSpPr>
        <p:spPr>
          <a:xfrm>
            <a:off x="381000" y="381000"/>
            <a:ext cx="8610600" cy="3416320"/>
          </a:xfrm>
          <a:prstGeom prst="rect">
            <a:avLst/>
          </a:prstGeom>
          <a:noFill/>
        </p:spPr>
        <p:txBody>
          <a:bodyPr wrap="square" rtlCol="0">
            <a:spAutoFit/>
          </a:bodyPr>
          <a:lstStyle/>
          <a:p>
            <a:pPr algn="just"/>
            <a:r>
              <a:rPr lang="en-US" b="1" dirty="0" smtClean="0">
                <a:solidFill>
                  <a:schemeClr val="tx2">
                    <a:lumMod val="75000"/>
                  </a:schemeClr>
                </a:solidFill>
              </a:rPr>
              <a:t>High </a:t>
            </a:r>
            <a:r>
              <a:rPr lang="en-US" b="1" dirty="0">
                <a:solidFill>
                  <a:schemeClr val="tx2">
                    <a:lumMod val="75000"/>
                  </a:schemeClr>
                </a:solidFill>
              </a:rPr>
              <a:t>Bypass Jet </a:t>
            </a:r>
            <a:r>
              <a:rPr lang="en-US" b="1" dirty="0" smtClean="0">
                <a:solidFill>
                  <a:schemeClr val="tx2">
                    <a:lumMod val="75000"/>
                  </a:schemeClr>
                </a:solidFill>
              </a:rPr>
              <a:t>engines less likely to produce contrails:</a:t>
            </a:r>
          </a:p>
          <a:p>
            <a:pPr algn="just"/>
            <a:r>
              <a:rPr lang="en-US" dirty="0" smtClean="0">
                <a:solidFill>
                  <a:schemeClr val="tx2">
                    <a:lumMod val="75000"/>
                  </a:schemeClr>
                </a:solidFill>
              </a:rPr>
              <a:t>The </a:t>
            </a:r>
            <a:r>
              <a:rPr lang="en-US" dirty="0">
                <a:solidFill>
                  <a:schemeClr val="tx2">
                    <a:lumMod val="75000"/>
                  </a:schemeClr>
                </a:solidFill>
              </a:rPr>
              <a:t>term “high bypass” refers to the high ratio of thrust produced by air that is </a:t>
            </a:r>
            <a:r>
              <a:rPr lang="en-US" b="1" dirty="0">
                <a:solidFill>
                  <a:schemeClr val="tx2">
                    <a:lumMod val="75000"/>
                  </a:schemeClr>
                </a:solidFill>
              </a:rPr>
              <a:t>not subjected directly to hydrocarbon fuel </a:t>
            </a:r>
            <a:r>
              <a:rPr lang="en-US" b="1" dirty="0" smtClean="0">
                <a:solidFill>
                  <a:schemeClr val="tx2">
                    <a:lumMod val="75000"/>
                  </a:schemeClr>
                </a:solidFill>
              </a:rPr>
              <a:t>combustion </a:t>
            </a:r>
            <a:r>
              <a:rPr lang="en-US" dirty="0" smtClean="0">
                <a:solidFill>
                  <a:schemeClr val="tx2">
                    <a:lumMod val="75000"/>
                  </a:schemeClr>
                </a:solidFill>
              </a:rPr>
              <a:t>necessary to form a contrail.</a:t>
            </a:r>
            <a:r>
              <a:rPr lang="en-US" dirty="0">
                <a:solidFill>
                  <a:schemeClr val="tx2">
                    <a:lumMod val="75000"/>
                  </a:schemeClr>
                </a:solidFill>
              </a:rPr>
              <a:t>  </a:t>
            </a:r>
            <a:endParaRPr lang="en-US" dirty="0" smtClean="0">
              <a:solidFill>
                <a:schemeClr val="tx2">
                  <a:lumMod val="75000"/>
                </a:schemeClr>
              </a:solidFill>
            </a:endParaRPr>
          </a:p>
          <a:p>
            <a:pPr algn="just"/>
            <a:endParaRPr lang="en-US" dirty="0">
              <a:solidFill>
                <a:schemeClr val="tx2">
                  <a:lumMod val="75000"/>
                </a:schemeClr>
              </a:solidFill>
            </a:endParaRPr>
          </a:p>
          <a:p>
            <a:pPr algn="just"/>
            <a:r>
              <a:rPr lang="en-US" dirty="0" smtClean="0">
                <a:solidFill>
                  <a:schemeClr val="tx2">
                    <a:lumMod val="75000"/>
                  </a:schemeClr>
                </a:solidFill>
              </a:rPr>
              <a:t>Since </a:t>
            </a:r>
            <a:r>
              <a:rPr lang="en-US" dirty="0">
                <a:solidFill>
                  <a:schemeClr val="tx2">
                    <a:lumMod val="75000"/>
                  </a:schemeClr>
                </a:solidFill>
              </a:rPr>
              <a:t>80% of the air providing thrust bypasses direct combustion it is not capable of producing the water vapor required to </a:t>
            </a:r>
            <a:r>
              <a:rPr lang="en-US" dirty="0" smtClean="0">
                <a:solidFill>
                  <a:schemeClr val="tx2">
                    <a:lumMod val="75000"/>
                  </a:schemeClr>
                </a:solidFill>
              </a:rPr>
              <a:t>form ice crystals as a visible contrail.</a:t>
            </a:r>
          </a:p>
          <a:p>
            <a:pPr algn="just"/>
            <a:endParaRPr lang="en-US" dirty="0">
              <a:solidFill>
                <a:schemeClr val="tx2">
                  <a:lumMod val="75000"/>
                </a:schemeClr>
              </a:solidFill>
            </a:endParaRPr>
          </a:p>
          <a:p>
            <a:pPr algn="just"/>
            <a:r>
              <a:rPr lang="en-US" dirty="0" smtClean="0">
                <a:solidFill>
                  <a:schemeClr val="tx2">
                    <a:lumMod val="75000"/>
                  </a:schemeClr>
                </a:solidFill>
              </a:rPr>
              <a:t>Furthermore, the mixing of 20% combusted and 80% non-combusted bypass thrust dilutes the combined thrust as it exits the engine. This mixing of water vapor from the 20% combustion with the 80% non-combusted thrust  effectively dilutes the ability of water vapor to impact the atmosphere outside the aircraft to produce a visible contrail – much less, a persistent contrail requiring near saturated relative humidity at flight level.</a:t>
            </a:r>
            <a:endParaRPr lang="en-US" dirty="0">
              <a:solidFill>
                <a:schemeClr val="tx2">
                  <a:lumMod val="75000"/>
                </a:schemeClr>
              </a:solidFill>
            </a:endParaRPr>
          </a:p>
        </p:txBody>
      </p:sp>
    </p:spTree>
    <p:extLst>
      <p:ext uri="{BB962C8B-B14F-4D97-AF65-F5344CB8AC3E}">
        <p14:creationId xmlns:p14="http://schemas.microsoft.com/office/powerpoint/2010/main" val="4280647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178" y="2895600"/>
            <a:ext cx="7696200" cy="3385542"/>
          </a:xfrm>
          <a:prstGeom prst="rect">
            <a:avLst/>
          </a:prstGeom>
          <a:noFill/>
        </p:spPr>
        <p:txBody>
          <a:bodyPr wrap="square" rtlCol="0">
            <a:spAutoFit/>
          </a:bodyPr>
          <a:lstStyle/>
          <a:p>
            <a:pPr algn="just"/>
            <a:r>
              <a:rPr lang="en-US" b="1" dirty="0" smtClean="0">
                <a:solidFill>
                  <a:srgbClr val="002060"/>
                </a:solidFill>
              </a:rPr>
              <a:t>The purpose of this presentation is to review current Geoengineering and Global Warming mitigation policies and technologies to determine how this issue could limit or enhance the option of Alachua County, Gainesville and local governments to exercise local control, future land use, water resources and/or environmental protection. </a:t>
            </a:r>
          </a:p>
          <a:p>
            <a:pPr algn="just"/>
            <a:endParaRPr lang="en-US" dirty="0"/>
          </a:p>
          <a:p>
            <a:pPr algn="ctr"/>
            <a:r>
              <a:rPr lang="en-US" sz="2400" b="1" dirty="0" smtClean="0">
                <a:solidFill>
                  <a:srgbClr val="C00000"/>
                </a:solidFill>
              </a:rPr>
              <a:t>Who Will Chose “Winners and Losers” in Geoengineering?</a:t>
            </a:r>
          </a:p>
          <a:p>
            <a:pPr algn="ctr"/>
            <a:r>
              <a:rPr lang="en-US" sz="1400" b="1" dirty="0" smtClean="0">
                <a:solidFill>
                  <a:srgbClr val="C00000"/>
                </a:solidFill>
              </a:rPr>
              <a:t>Geoengineering technologies can reduce rainfall and interfere with solar panel energy efficiency</a:t>
            </a:r>
          </a:p>
          <a:p>
            <a:pPr algn="just"/>
            <a:endParaRPr lang="en-US" sz="1400" b="1" dirty="0" smtClean="0"/>
          </a:p>
          <a:p>
            <a:pPr algn="just"/>
            <a:r>
              <a:rPr lang="en-US" i="1" dirty="0" smtClean="0">
                <a:solidFill>
                  <a:srgbClr val="002060"/>
                </a:solidFill>
              </a:rPr>
              <a:t>"Greater government intervention in geoengineering research and development may stifle fact gathering and agenda setting, incorrectly choose </a:t>
            </a:r>
            <a:r>
              <a:rPr lang="en-US" b="1" i="1" dirty="0" smtClean="0">
                <a:solidFill>
                  <a:srgbClr val="002060"/>
                </a:solidFill>
              </a:rPr>
              <a:t>winners and losers,</a:t>
            </a:r>
            <a:r>
              <a:rPr lang="en-US" i="1" dirty="0" smtClean="0">
                <a:solidFill>
                  <a:srgbClr val="002060"/>
                </a:solidFill>
              </a:rPr>
              <a:t> and unnecessarily circumscribe a science still in its infancy. </a:t>
            </a:r>
            <a:r>
              <a:rPr lang="en-US" dirty="0" smtClean="0">
                <a:solidFill>
                  <a:schemeClr val="accent1">
                    <a:lumMod val="75000"/>
                  </a:schemeClr>
                </a:solidFill>
              </a:rPr>
              <a:t>– </a:t>
            </a:r>
            <a:r>
              <a:rPr lang="en-US" i="1" dirty="0" smtClean="0">
                <a:solidFill>
                  <a:schemeClr val="accent1">
                    <a:lumMod val="75000"/>
                  </a:schemeClr>
                </a:solidFill>
              </a:rPr>
              <a:t>Page 20</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743200"/>
          </a:xfrm>
          <a:prstGeom prst="rect">
            <a:avLst/>
          </a:prstGeom>
        </p:spPr>
      </p:pic>
    </p:spTree>
    <p:extLst>
      <p:ext uri="{BB962C8B-B14F-4D97-AF65-F5344CB8AC3E}">
        <p14:creationId xmlns:p14="http://schemas.microsoft.com/office/powerpoint/2010/main" val="69357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19" y="304800"/>
            <a:ext cx="4567881" cy="6172200"/>
          </a:xfrm>
          <a:prstGeom prst="rect">
            <a:avLst/>
          </a:prstGeom>
        </p:spPr>
      </p:pic>
      <p:sp>
        <p:nvSpPr>
          <p:cNvPr id="8" name="TextBox 7"/>
          <p:cNvSpPr txBox="1"/>
          <p:nvPr/>
        </p:nvSpPr>
        <p:spPr>
          <a:xfrm>
            <a:off x="4953000" y="325395"/>
            <a:ext cx="3962400" cy="2400657"/>
          </a:xfrm>
          <a:prstGeom prst="rect">
            <a:avLst/>
          </a:prstGeom>
          <a:noFill/>
        </p:spPr>
        <p:txBody>
          <a:bodyPr wrap="square" rtlCol="0">
            <a:spAutoFit/>
          </a:bodyPr>
          <a:lstStyle/>
          <a:p>
            <a:r>
              <a:rPr lang="en-US" sz="2000" b="1" dirty="0" smtClean="0">
                <a:solidFill>
                  <a:srgbClr val="002060"/>
                </a:solidFill>
              </a:rPr>
              <a:t>The Congressional Research Service Report makes frequent reference to the Royal Society’s 2009 publication:</a:t>
            </a:r>
          </a:p>
          <a:p>
            <a:endParaRPr lang="en-US" dirty="0"/>
          </a:p>
          <a:p>
            <a:pPr algn="ctr"/>
            <a:r>
              <a:rPr lang="en-US" sz="2000" b="1" dirty="0" smtClean="0">
                <a:solidFill>
                  <a:srgbClr val="C00000"/>
                </a:solidFill>
              </a:rPr>
              <a:t>Geoengineering </a:t>
            </a:r>
            <a:r>
              <a:rPr lang="en-US" sz="2000" b="1" dirty="0">
                <a:solidFill>
                  <a:srgbClr val="C00000"/>
                </a:solidFill>
              </a:rPr>
              <a:t>T</a:t>
            </a:r>
            <a:r>
              <a:rPr lang="en-US" sz="2000" b="1" dirty="0" smtClean="0">
                <a:solidFill>
                  <a:srgbClr val="C00000"/>
                </a:solidFill>
              </a:rPr>
              <a:t>he Climate </a:t>
            </a:r>
          </a:p>
          <a:p>
            <a:pPr algn="ctr"/>
            <a:r>
              <a:rPr lang="en-US" sz="1600" b="1" dirty="0" smtClean="0">
                <a:solidFill>
                  <a:srgbClr val="C00000"/>
                </a:solidFill>
              </a:rPr>
              <a:t>Science Governance and Uncertainty</a:t>
            </a:r>
          </a:p>
          <a:p>
            <a:pPr algn="ctr"/>
            <a:r>
              <a:rPr lang="en-US" sz="1600" b="1" dirty="0" smtClean="0">
                <a:solidFill>
                  <a:srgbClr val="002060"/>
                </a:solidFill>
              </a:rPr>
              <a:t>Complete Document – </a:t>
            </a:r>
            <a:r>
              <a:rPr lang="en-US" sz="1600" b="1" u="sng" dirty="0" smtClean="0">
                <a:solidFill>
                  <a:srgbClr val="00B0F0"/>
                </a:solidFill>
                <a:hlinkClick r:id="rId3"/>
              </a:rPr>
              <a:t>Click here</a:t>
            </a:r>
            <a:endParaRPr lang="en-US" sz="1600" b="1" u="sng" dirty="0">
              <a:solidFill>
                <a:srgbClr val="00B0F0"/>
              </a:solidFill>
            </a:endParaRPr>
          </a:p>
        </p:txBody>
      </p:sp>
    </p:spTree>
    <p:extLst>
      <p:ext uri="{BB962C8B-B14F-4D97-AF65-F5344CB8AC3E}">
        <p14:creationId xmlns:p14="http://schemas.microsoft.com/office/powerpoint/2010/main" val="276007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752600"/>
            <a:ext cx="6400800" cy="4343400"/>
          </a:xfrm>
        </p:spPr>
        <p:txBody>
          <a:bodyPr>
            <a:noAutofit/>
          </a:bodyPr>
          <a:lstStyle/>
          <a:p>
            <a:pPr algn="ctr"/>
            <a:endParaRPr lang="en-US" sz="4000" b="1" dirty="0" smtClean="0">
              <a:solidFill>
                <a:srgbClr val="002060"/>
              </a:solidFill>
            </a:endParaRPr>
          </a:p>
          <a:p>
            <a:endParaRPr lang="en-US" b="1" dirty="0" smtClean="0">
              <a:solidFill>
                <a:schemeClr val="tx2"/>
              </a:solidFill>
            </a:endParaRPr>
          </a:p>
          <a:p>
            <a:endParaRPr lang="en-US" b="1" dirty="0" smtClean="0">
              <a:solidFill>
                <a:schemeClr val="tx2"/>
              </a:solidFill>
            </a:endParaRP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sp>
        <p:nvSpPr>
          <p:cNvPr id="2" name="TextBox 1"/>
          <p:cNvSpPr txBox="1"/>
          <p:nvPr/>
        </p:nvSpPr>
        <p:spPr>
          <a:xfrm>
            <a:off x="304800" y="1295400"/>
            <a:ext cx="8544697" cy="4524315"/>
          </a:xfrm>
          <a:prstGeom prst="rect">
            <a:avLst/>
          </a:prstGeom>
          <a:noFill/>
        </p:spPr>
        <p:txBody>
          <a:bodyPr wrap="square" rtlCol="0">
            <a:spAutoFit/>
          </a:bodyPr>
          <a:lstStyle/>
          <a:p>
            <a:pPr algn="just"/>
            <a:r>
              <a:rPr lang="en-US" b="1" dirty="0">
                <a:solidFill>
                  <a:srgbClr val="002060"/>
                </a:solidFill>
              </a:rPr>
              <a:t>Climate change policies at both the national and international levels have traditionally focused </a:t>
            </a:r>
            <a:r>
              <a:rPr lang="en-US" b="1" dirty="0" smtClean="0">
                <a:solidFill>
                  <a:srgbClr val="002060"/>
                </a:solidFill>
              </a:rPr>
              <a:t>on measures </a:t>
            </a:r>
            <a:r>
              <a:rPr lang="en-US" b="1" dirty="0">
                <a:solidFill>
                  <a:srgbClr val="002060"/>
                </a:solidFill>
              </a:rPr>
              <a:t>to mitigate greenhouse gas (GHG) emissions and to adapt to the actual or </a:t>
            </a:r>
            <a:r>
              <a:rPr lang="en-US" b="1" dirty="0" smtClean="0">
                <a:solidFill>
                  <a:srgbClr val="002060"/>
                </a:solidFill>
              </a:rPr>
              <a:t>anticipated impacts </a:t>
            </a:r>
            <a:r>
              <a:rPr lang="en-US" b="1" dirty="0">
                <a:solidFill>
                  <a:srgbClr val="002060"/>
                </a:solidFill>
              </a:rPr>
              <a:t>of changes in the climate. As a participant in several international agreements on </a:t>
            </a:r>
            <a:r>
              <a:rPr lang="en-US" b="1" dirty="0" smtClean="0">
                <a:solidFill>
                  <a:srgbClr val="002060"/>
                </a:solidFill>
              </a:rPr>
              <a:t>climate change</a:t>
            </a:r>
            <a:r>
              <a:rPr lang="en-US" b="1" dirty="0">
                <a:solidFill>
                  <a:srgbClr val="002060"/>
                </a:solidFill>
              </a:rPr>
              <a:t>, the United States has joined with other nations to express concern about climate change</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Some recent technological advances and hypotheses, generally referred to </a:t>
            </a:r>
            <a:r>
              <a:rPr lang="en-US" b="1" dirty="0" smtClean="0">
                <a:solidFill>
                  <a:srgbClr val="002060"/>
                </a:solidFill>
              </a:rPr>
              <a:t>as “geoengineering” technologies</a:t>
            </a:r>
            <a:r>
              <a:rPr lang="en-US" b="1" dirty="0">
                <a:solidFill>
                  <a:srgbClr val="002060"/>
                </a:solidFill>
              </a:rPr>
              <a:t>, have created alternatives to traditional approaches to mitigating climate change.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If deployed</a:t>
            </a:r>
            <a:r>
              <a:rPr lang="en-US" b="1" dirty="0">
                <a:solidFill>
                  <a:srgbClr val="002060"/>
                </a:solidFill>
              </a:rPr>
              <a:t>, these new technologies could modify the Earth’s climate on a large scale. </a:t>
            </a:r>
            <a:r>
              <a:rPr lang="en-US" b="1" dirty="0" smtClean="0">
                <a:solidFill>
                  <a:srgbClr val="002060"/>
                </a:solidFill>
              </a:rPr>
              <a:t>Moreover, these </a:t>
            </a:r>
            <a:r>
              <a:rPr lang="en-US" b="1" dirty="0">
                <a:solidFill>
                  <a:srgbClr val="002060"/>
                </a:solidFill>
              </a:rPr>
              <a:t>new technologies may become available to foreign governments and entities in the </a:t>
            </a:r>
            <a:r>
              <a:rPr lang="en-US" b="1" dirty="0" smtClean="0">
                <a:solidFill>
                  <a:srgbClr val="002060"/>
                </a:solidFill>
              </a:rPr>
              <a:t>private sector </a:t>
            </a:r>
            <a:r>
              <a:rPr lang="en-US" b="1" dirty="0">
                <a:solidFill>
                  <a:srgbClr val="002060"/>
                </a:solidFill>
              </a:rPr>
              <a:t>to use unilaterally—without authorization from the United States government or </a:t>
            </a:r>
            <a:r>
              <a:rPr lang="en-US" b="1" dirty="0" smtClean="0">
                <a:solidFill>
                  <a:srgbClr val="002060"/>
                </a:solidFill>
              </a:rPr>
              <a:t>an international </a:t>
            </a:r>
            <a:r>
              <a:rPr lang="en-US" b="1" dirty="0">
                <a:solidFill>
                  <a:srgbClr val="002060"/>
                </a:solidFill>
              </a:rPr>
              <a:t>treaty—as was done in the summer of 2012 when an American citizen conducted </a:t>
            </a:r>
            <a:r>
              <a:rPr lang="en-US" b="1" dirty="0" smtClean="0">
                <a:solidFill>
                  <a:srgbClr val="002060"/>
                </a:solidFill>
              </a:rPr>
              <a:t>an ocean </a:t>
            </a:r>
            <a:r>
              <a:rPr lang="en-US" b="1" dirty="0">
                <a:solidFill>
                  <a:srgbClr val="002060"/>
                </a:solidFill>
              </a:rPr>
              <a:t>fertilization experiment off the coast of Canada.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Tree>
    <p:extLst>
      <p:ext uri="{BB962C8B-B14F-4D97-AF65-F5344CB8AC3E}">
        <p14:creationId xmlns:p14="http://schemas.microsoft.com/office/powerpoint/2010/main" val="2980266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752600"/>
            <a:ext cx="6400800" cy="4343400"/>
          </a:xfrm>
        </p:spPr>
        <p:txBody>
          <a:bodyPr>
            <a:noAutofit/>
          </a:bodyPr>
          <a:lstStyle/>
          <a:p>
            <a:pPr algn="ctr"/>
            <a:endParaRPr lang="en-US" sz="4000" b="1" dirty="0" smtClean="0">
              <a:solidFill>
                <a:srgbClr val="002060"/>
              </a:solidFill>
            </a:endParaRPr>
          </a:p>
          <a:p>
            <a:endParaRPr lang="en-US" b="1" dirty="0" smtClean="0">
              <a:solidFill>
                <a:schemeClr val="tx2"/>
              </a:solidFill>
            </a:endParaRPr>
          </a:p>
          <a:p>
            <a:endParaRPr lang="en-US" b="1" dirty="0" smtClean="0">
              <a:solidFill>
                <a:schemeClr val="tx2"/>
              </a:solidFill>
            </a:endParaRP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sp>
        <p:nvSpPr>
          <p:cNvPr id="2" name="TextBox 1"/>
          <p:cNvSpPr txBox="1"/>
          <p:nvPr/>
        </p:nvSpPr>
        <p:spPr>
          <a:xfrm>
            <a:off x="210065" y="1295400"/>
            <a:ext cx="8655908" cy="3416320"/>
          </a:xfrm>
          <a:prstGeom prst="rect">
            <a:avLst/>
          </a:prstGeom>
          <a:noFill/>
        </p:spPr>
        <p:txBody>
          <a:bodyPr wrap="square" rtlCol="0">
            <a:spAutoFit/>
          </a:bodyPr>
          <a:lstStyle/>
          <a:p>
            <a:pPr algn="just"/>
            <a:r>
              <a:rPr lang="en-US" b="1" dirty="0">
                <a:solidFill>
                  <a:srgbClr val="002060"/>
                </a:solidFill>
              </a:rPr>
              <a:t>The term “geoengineering” describes an array of technologies that aim, through large-scale </a:t>
            </a:r>
            <a:r>
              <a:rPr lang="en-US" b="1" dirty="0" smtClean="0">
                <a:solidFill>
                  <a:srgbClr val="002060"/>
                </a:solidFill>
              </a:rPr>
              <a:t>an deliberate </a:t>
            </a:r>
            <a:r>
              <a:rPr lang="en-US" b="1" dirty="0">
                <a:solidFill>
                  <a:srgbClr val="002060"/>
                </a:solidFill>
              </a:rPr>
              <a:t>modifications of the Earth’s energy balance, to reduce temperatures and </a:t>
            </a:r>
            <a:r>
              <a:rPr lang="en-US" b="1" dirty="0" smtClean="0">
                <a:solidFill>
                  <a:srgbClr val="002060"/>
                </a:solidFill>
              </a:rPr>
              <a:t>counteract anthropogenic </a:t>
            </a:r>
            <a:r>
              <a:rPr lang="en-US" b="1" dirty="0">
                <a:solidFill>
                  <a:srgbClr val="002060"/>
                </a:solidFill>
              </a:rPr>
              <a:t>climate change.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Most </a:t>
            </a:r>
            <a:r>
              <a:rPr lang="en-US" b="1" dirty="0">
                <a:solidFill>
                  <a:srgbClr val="002060"/>
                </a:solidFill>
              </a:rPr>
              <a:t>of these technologies are at the conceptual and </a:t>
            </a:r>
            <a:r>
              <a:rPr lang="en-US" b="1" dirty="0" smtClean="0">
                <a:solidFill>
                  <a:srgbClr val="002060"/>
                </a:solidFill>
              </a:rPr>
              <a:t>research stages</a:t>
            </a:r>
            <a:r>
              <a:rPr lang="en-US" b="1" dirty="0">
                <a:solidFill>
                  <a:srgbClr val="002060"/>
                </a:solidFill>
              </a:rPr>
              <a:t>, and their effectiveness at reducing global temperatures has yet to </a:t>
            </a:r>
            <a:r>
              <a:rPr lang="en-US" b="1" dirty="0" smtClean="0">
                <a:solidFill>
                  <a:srgbClr val="002060"/>
                </a:solidFill>
              </a:rPr>
              <a:t>be proven</a:t>
            </a:r>
            <a:r>
              <a:rPr lang="en-US" b="1" dirty="0">
                <a:solidFill>
                  <a:srgbClr val="002060"/>
                </a:solidFill>
              </a:rPr>
              <a:t>.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Moreover, very </a:t>
            </a:r>
            <a:r>
              <a:rPr lang="en-US" b="1" dirty="0">
                <a:solidFill>
                  <a:srgbClr val="002060"/>
                </a:solidFill>
              </a:rPr>
              <a:t>few studies have been published that document the cost, environmental effects, </a:t>
            </a:r>
            <a:r>
              <a:rPr lang="en-US" b="1" dirty="0" smtClean="0">
                <a:solidFill>
                  <a:srgbClr val="002060"/>
                </a:solidFill>
              </a:rPr>
              <a:t>sociopolitical impacts</a:t>
            </a:r>
            <a:r>
              <a:rPr lang="en-US" b="1" dirty="0">
                <a:solidFill>
                  <a:srgbClr val="002060"/>
                </a:solidFill>
              </a:rPr>
              <a:t>, and legal implications of geoengineering.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If </a:t>
            </a:r>
            <a:r>
              <a:rPr lang="en-US" b="1" dirty="0">
                <a:solidFill>
                  <a:srgbClr val="002060"/>
                </a:solidFill>
              </a:rPr>
              <a:t>geoengineering technologies </a:t>
            </a:r>
            <a:r>
              <a:rPr lang="en-US" b="1" dirty="0" smtClean="0">
                <a:solidFill>
                  <a:srgbClr val="002060"/>
                </a:solidFill>
              </a:rPr>
              <a:t>were to </a:t>
            </a:r>
            <a:r>
              <a:rPr lang="en-US" b="1" dirty="0">
                <a:solidFill>
                  <a:srgbClr val="002060"/>
                </a:solidFill>
              </a:rPr>
              <a:t>be deployed, they are expected to have the potential to cause significant </a:t>
            </a:r>
            <a:r>
              <a:rPr lang="en-US" b="1" dirty="0" err="1">
                <a:solidFill>
                  <a:srgbClr val="002060"/>
                </a:solidFill>
              </a:rPr>
              <a:t>transboundary</a:t>
            </a:r>
            <a:r>
              <a:rPr lang="en-US" b="1" dirty="0">
                <a:solidFill>
                  <a:srgbClr val="002060"/>
                </a:solidFill>
              </a:rPr>
              <a:t> effects</a:t>
            </a:r>
            <a:r>
              <a:rPr lang="en-US" b="1" dirty="0" smtClean="0">
                <a:solidFill>
                  <a:srgbClr val="002060"/>
                </a:solidFill>
              </a:rPr>
              <a:t>. </a:t>
            </a:r>
            <a:endParaRPr lang="en-US" b="1" dirty="0">
              <a:solidFill>
                <a:srgbClr val="00206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Tree>
    <p:extLst>
      <p:ext uri="{BB962C8B-B14F-4D97-AF65-F5344CB8AC3E}">
        <p14:creationId xmlns:p14="http://schemas.microsoft.com/office/powerpoint/2010/main" val="5749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752600"/>
            <a:ext cx="6400800" cy="4343400"/>
          </a:xfrm>
        </p:spPr>
        <p:txBody>
          <a:bodyPr>
            <a:noAutofit/>
          </a:bodyPr>
          <a:lstStyle/>
          <a:p>
            <a:pPr algn="ctr"/>
            <a:endParaRPr lang="en-US" sz="4000" b="1" dirty="0" smtClean="0">
              <a:solidFill>
                <a:srgbClr val="002060"/>
              </a:solidFill>
            </a:endParaRPr>
          </a:p>
          <a:p>
            <a:endParaRPr lang="en-US" b="1" dirty="0" smtClean="0">
              <a:solidFill>
                <a:schemeClr val="tx2"/>
              </a:solidFill>
            </a:endParaRPr>
          </a:p>
          <a:p>
            <a:endParaRPr lang="en-US" b="1" dirty="0" smtClean="0">
              <a:solidFill>
                <a:schemeClr val="tx2"/>
              </a:solidFill>
            </a:endParaRP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sp>
        <p:nvSpPr>
          <p:cNvPr id="2" name="TextBox 1"/>
          <p:cNvSpPr txBox="1"/>
          <p:nvPr/>
        </p:nvSpPr>
        <p:spPr>
          <a:xfrm>
            <a:off x="243016" y="1371600"/>
            <a:ext cx="8686800" cy="3693319"/>
          </a:xfrm>
          <a:prstGeom prst="rect">
            <a:avLst/>
          </a:prstGeom>
          <a:noFill/>
        </p:spPr>
        <p:txBody>
          <a:bodyPr wrap="square" rtlCol="0">
            <a:spAutoFit/>
          </a:bodyPr>
          <a:lstStyle/>
          <a:p>
            <a:pPr algn="just"/>
            <a:r>
              <a:rPr lang="en-US" b="1" dirty="0">
                <a:solidFill>
                  <a:srgbClr val="002060"/>
                </a:solidFill>
              </a:rPr>
              <a:t>In general, geoengineering technologies are categorized as either a carbon dioxide </a:t>
            </a:r>
            <a:r>
              <a:rPr lang="en-US" b="1" dirty="0" smtClean="0">
                <a:solidFill>
                  <a:srgbClr val="002060"/>
                </a:solidFill>
              </a:rPr>
              <a:t>removal (CDR</a:t>
            </a:r>
            <a:r>
              <a:rPr lang="en-US" b="1" dirty="0">
                <a:solidFill>
                  <a:srgbClr val="002060"/>
                </a:solidFill>
              </a:rPr>
              <a:t>) method or a solar radiation management (SRM) method</a:t>
            </a:r>
            <a:r>
              <a:rPr lang="en-US" b="1" dirty="0" smtClean="0">
                <a:solidFill>
                  <a:srgbClr val="002060"/>
                </a:solidFill>
              </a:rPr>
              <a:t>.</a:t>
            </a:r>
          </a:p>
          <a:p>
            <a:pPr algn="just"/>
            <a:endParaRPr lang="en-US" b="1" dirty="0">
              <a:solidFill>
                <a:srgbClr val="002060"/>
              </a:solidFill>
            </a:endParaRPr>
          </a:p>
          <a:p>
            <a:pPr algn="just"/>
            <a:r>
              <a:rPr lang="en-US" b="1" dirty="0" smtClean="0">
                <a:solidFill>
                  <a:srgbClr val="002060"/>
                </a:solidFill>
              </a:rPr>
              <a:t>CDR </a:t>
            </a:r>
            <a:r>
              <a:rPr lang="en-US" b="1" dirty="0">
                <a:solidFill>
                  <a:srgbClr val="002060"/>
                </a:solidFill>
              </a:rPr>
              <a:t>methods address </a:t>
            </a:r>
            <a:r>
              <a:rPr lang="en-US" b="1" dirty="0" smtClean="0">
                <a:solidFill>
                  <a:srgbClr val="002060"/>
                </a:solidFill>
              </a:rPr>
              <a:t>the warming </a:t>
            </a:r>
            <a:r>
              <a:rPr lang="en-US" b="1" dirty="0">
                <a:solidFill>
                  <a:srgbClr val="002060"/>
                </a:solidFill>
              </a:rPr>
              <a:t>effects of greenhouse gases by removing carbon dioxide (CO2) from the </a:t>
            </a:r>
            <a:r>
              <a:rPr lang="en-US" b="1" dirty="0" smtClean="0">
                <a:solidFill>
                  <a:srgbClr val="002060"/>
                </a:solidFill>
              </a:rPr>
              <a:t>atmosphere. CDR </a:t>
            </a:r>
            <a:r>
              <a:rPr lang="en-US" b="1" dirty="0">
                <a:solidFill>
                  <a:srgbClr val="002060"/>
                </a:solidFill>
              </a:rPr>
              <a:t>methods include ocean fertilization, and carbon capture and sequestration.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SRM methods address </a:t>
            </a:r>
            <a:r>
              <a:rPr lang="en-US" b="1" dirty="0">
                <a:solidFill>
                  <a:srgbClr val="002060"/>
                </a:solidFill>
              </a:rPr>
              <a:t>climate change by increasing the reflectivity of the Earth’s atmosphere or surface</a:t>
            </a:r>
            <a:r>
              <a:rPr lang="en-US" b="1" dirty="0" smtClean="0">
                <a:solidFill>
                  <a:srgbClr val="002060"/>
                </a:solidFill>
              </a:rPr>
              <a:t>.</a:t>
            </a:r>
          </a:p>
          <a:p>
            <a:pPr algn="just"/>
            <a:endParaRPr lang="en-US" b="1" dirty="0">
              <a:solidFill>
                <a:srgbClr val="002060"/>
              </a:solidFill>
            </a:endParaRPr>
          </a:p>
          <a:p>
            <a:pPr algn="just"/>
            <a:r>
              <a:rPr lang="en-US" b="1" dirty="0">
                <a:solidFill>
                  <a:srgbClr val="002060"/>
                </a:solidFill>
              </a:rPr>
              <a:t>Aerosol injection and space-based reflectors are examples of SRM methods. SRM methods </a:t>
            </a:r>
            <a:r>
              <a:rPr lang="en-US" b="1" dirty="0" smtClean="0">
                <a:solidFill>
                  <a:srgbClr val="002060"/>
                </a:solidFill>
              </a:rPr>
              <a:t>do not </a:t>
            </a:r>
            <a:r>
              <a:rPr lang="en-US" b="1" dirty="0">
                <a:solidFill>
                  <a:srgbClr val="002060"/>
                </a:solidFill>
              </a:rPr>
              <a:t>remove greenhouse gases from the atmosphere, but can be deployed faster with </a:t>
            </a:r>
            <a:r>
              <a:rPr lang="en-US" b="1" dirty="0" smtClean="0">
                <a:solidFill>
                  <a:srgbClr val="002060"/>
                </a:solidFill>
              </a:rPr>
              <a:t>relatively immediate </a:t>
            </a:r>
            <a:r>
              <a:rPr lang="en-US" b="1" dirty="0">
                <a:solidFill>
                  <a:srgbClr val="002060"/>
                </a:solidFill>
              </a:rPr>
              <a:t>global cooling results compared to CDR methods.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Tree>
    <p:extLst>
      <p:ext uri="{BB962C8B-B14F-4D97-AF65-F5344CB8AC3E}">
        <p14:creationId xmlns:p14="http://schemas.microsoft.com/office/powerpoint/2010/main" val="163764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752600"/>
            <a:ext cx="6400800" cy="4343400"/>
          </a:xfrm>
        </p:spPr>
        <p:txBody>
          <a:bodyPr>
            <a:noAutofit/>
          </a:bodyPr>
          <a:lstStyle/>
          <a:p>
            <a:pPr algn="ctr"/>
            <a:endParaRPr lang="en-US" sz="4000" b="1" dirty="0" smtClean="0">
              <a:solidFill>
                <a:srgbClr val="002060"/>
              </a:solidFill>
            </a:endParaRPr>
          </a:p>
          <a:p>
            <a:endParaRPr lang="en-US" b="1" dirty="0" smtClean="0">
              <a:solidFill>
                <a:schemeClr val="tx2"/>
              </a:solidFill>
            </a:endParaRPr>
          </a:p>
          <a:p>
            <a:endParaRPr lang="en-US" b="1" dirty="0" smtClean="0">
              <a:solidFill>
                <a:schemeClr val="tx2"/>
              </a:solidFill>
            </a:endParaRP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sp>
        <p:nvSpPr>
          <p:cNvPr id="2" name="TextBox 1"/>
          <p:cNvSpPr txBox="1"/>
          <p:nvPr/>
        </p:nvSpPr>
        <p:spPr>
          <a:xfrm>
            <a:off x="226540" y="1066800"/>
            <a:ext cx="8686800" cy="5078313"/>
          </a:xfrm>
          <a:prstGeom prst="rect">
            <a:avLst/>
          </a:prstGeom>
          <a:noFill/>
        </p:spPr>
        <p:txBody>
          <a:bodyPr wrap="square" rtlCol="0">
            <a:spAutoFit/>
          </a:bodyPr>
          <a:lstStyle/>
          <a:p>
            <a:pPr algn="just"/>
            <a:r>
              <a:rPr lang="en-US" b="1" dirty="0">
                <a:solidFill>
                  <a:srgbClr val="002060"/>
                </a:solidFill>
              </a:rPr>
              <a:t>Geoengineering technologies, applied to climate, aim to </a:t>
            </a:r>
            <a:r>
              <a:rPr lang="en-US" b="1" dirty="0" smtClean="0">
                <a:solidFill>
                  <a:srgbClr val="002060"/>
                </a:solidFill>
              </a:rPr>
              <a:t>achieve large-scale </a:t>
            </a:r>
            <a:r>
              <a:rPr lang="en-US" b="1" dirty="0">
                <a:solidFill>
                  <a:srgbClr val="002060"/>
                </a:solidFill>
              </a:rPr>
              <a:t>and deliberate modifications of the Earth’s energy balance in order to </a:t>
            </a:r>
            <a:r>
              <a:rPr lang="en-US" b="1" dirty="0" smtClean="0">
                <a:solidFill>
                  <a:srgbClr val="002060"/>
                </a:solidFill>
              </a:rPr>
              <a:t>reduce temperatures </a:t>
            </a:r>
            <a:r>
              <a:rPr lang="en-US" b="1" dirty="0">
                <a:solidFill>
                  <a:srgbClr val="002060"/>
                </a:solidFill>
              </a:rPr>
              <a:t>and counteract anthropogenic (i.e., human-made) climate change; these climate</a:t>
            </a:r>
          </a:p>
          <a:p>
            <a:pPr algn="just"/>
            <a:r>
              <a:rPr lang="en-US" b="1" dirty="0">
                <a:solidFill>
                  <a:srgbClr val="002060"/>
                </a:solidFill>
              </a:rPr>
              <a:t>modifications would not be limited by country boundaries. </a:t>
            </a:r>
            <a:endParaRPr lang="en-US" b="1" dirty="0" smtClean="0">
              <a:solidFill>
                <a:srgbClr val="002060"/>
              </a:solidFill>
            </a:endParaRPr>
          </a:p>
          <a:p>
            <a:pPr algn="just"/>
            <a:endParaRPr lang="en-US" b="1" dirty="0">
              <a:solidFill>
                <a:srgbClr val="002060"/>
              </a:solidFill>
            </a:endParaRPr>
          </a:p>
          <a:p>
            <a:pPr algn="just"/>
            <a:r>
              <a:rPr lang="en-US" b="1" dirty="0" smtClean="0">
                <a:solidFill>
                  <a:srgbClr val="002060"/>
                </a:solidFill>
              </a:rPr>
              <a:t>As </a:t>
            </a:r>
            <a:r>
              <a:rPr lang="en-US" b="1" dirty="0">
                <a:solidFill>
                  <a:srgbClr val="002060"/>
                </a:solidFill>
              </a:rPr>
              <a:t>an unproven </a:t>
            </a:r>
            <a:r>
              <a:rPr lang="en-US" b="1" dirty="0" smtClean="0">
                <a:solidFill>
                  <a:srgbClr val="002060"/>
                </a:solidFill>
              </a:rPr>
              <a:t>concept, geoengineering </a:t>
            </a:r>
            <a:r>
              <a:rPr lang="en-US" b="1" dirty="0">
                <a:solidFill>
                  <a:srgbClr val="002060"/>
                </a:solidFill>
              </a:rPr>
              <a:t>raises substantial environmental and ethical concerns for some observers</a:t>
            </a:r>
            <a:r>
              <a:rPr lang="en-US" b="1" dirty="0" smtClean="0">
                <a:solidFill>
                  <a:srgbClr val="002060"/>
                </a:solidFill>
              </a:rPr>
              <a:t>.  Others respond </a:t>
            </a:r>
            <a:r>
              <a:rPr lang="en-US" b="1" dirty="0">
                <a:solidFill>
                  <a:srgbClr val="002060"/>
                </a:solidFill>
              </a:rPr>
              <a:t>that the uncertainties of geoengineering may only be resolved through further </a:t>
            </a:r>
            <a:r>
              <a:rPr lang="en-US" b="1" dirty="0" smtClean="0">
                <a:solidFill>
                  <a:srgbClr val="002060"/>
                </a:solidFill>
              </a:rPr>
              <a:t>scientific and </a:t>
            </a:r>
            <a:r>
              <a:rPr lang="en-US" b="1" dirty="0">
                <a:solidFill>
                  <a:srgbClr val="002060"/>
                </a:solidFill>
              </a:rPr>
              <a:t>technical examination</a:t>
            </a:r>
            <a:r>
              <a:rPr lang="en-US" b="1" dirty="0" smtClean="0">
                <a:solidFill>
                  <a:srgbClr val="002060"/>
                </a:solidFill>
              </a:rPr>
              <a:t>.</a:t>
            </a:r>
          </a:p>
          <a:p>
            <a:pPr algn="just"/>
            <a:endParaRPr lang="en-US" b="1" dirty="0">
              <a:solidFill>
                <a:srgbClr val="002060"/>
              </a:solidFill>
            </a:endParaRPr>
          </a:p>
          <a:p>
            <a:pPr algn="just"/>
            <a:r>
              <a:rPr lang="en-US" b="1" dirty="0" smtClean="0">
                <a:solidFill>
                  <a:srgbClr val="002060"/>
                </a:solidFill>
              </a:rPr>
              <a:t>Proposed </a:t>
            </a:r>
            <a:r>
              <a:rPr lang="en-US" b="1" dirty="0">
                <a:solidFill>
                  <a:srgbClr val="002060"/>
                </a:solidFill>
              </a:rPr>
              <a:t>geoengineering technologies vary greatly in terms of their technological </a:t>
            </a:r>
            <a:r>
              <a:rPr lang="en-US" b="1" dirty="0" smtClean="0">
                <a:solidFill>
                  <a:srgbClr val="002060"/>
                </a:solidFill>
              </a:rPr>
              <a:t>characteristics and </a:t>
            </a:r>
            <a:r>
              <a:rPr lang="en-US" b="1" dirty="0">
                <a:solidFill>
                  <a:srgbClr val="002060"/>
                </a:solidFill>
              </a:rPr>
              <a:t>possible consequences. They are generally classified in two main groups</a:t>
            </a:r>
            <a:r>
              <a:rPr lang="en-US" b="1" dirty="0" smtClean="0">
                <a:solidFill>
                  <a:srgbClr val="002060"/>
                </a:solidFill>
              </a:rPr>
              <a:t>:</a:t>
            </a:r>
          </a:p>
          <a:p>
            <a:pPr algn="just"/>
            <a:endParaRPr lang="en-US" b="1" dirty="0" smtClean="0">
              <a:solidFill>
                <a:srgbClr val="002060"/>
              </a:solidFill>
            </a:endParaRPr>
          </a:p>
          <a:p>
            <a:pPr algn="just"/>
            <a:r>
              <a:rPr lang="en-US" b="1" i="1" dirty="0">
                <a:solidFill>
                  <a:srgbClr val="002060"/>
                </a:solidFill>
              </a:rPr>
              <a:t>Solar radiation management (SRM) method: </a:t>
            </a:r>
            <a:r>
              <a:rPr lang="en-US" b="1" i="1" dirty="0" smtClean="0">
                <a:solidFill>
                  <a:srgbClr val="002060"/>
                </a:solidFill>
              </a:rPr>
              <a:t> </a:t>
            </a:r>
            <a:r>
              <a:rPr lang="en-US" b="1" dirty="0" smtClean="0">
                <a:solidFill>
                  <a:srgbClr val="002060"/>
                </a:solidFill>
              </a:rPr>
              <a:t>technologies </a:t>
            </a:r>
            <a:r>
              <a:rPr lang="en-US" b="1" dirty="0">
                <a:solidFill>
                  <a:srgbClr val="002060"/>
                </a:solidFill>
              </a:rPr>
              <a:t>that would increase the</a:t>
            </a:r>
          </a:p>
          <a:p>
            <a:pPr algn="just"/>
            <a:r>
              <a:rPr lang="en-US" b="1" dirty="0">
                <a:solidFill>
                  <a:srgbClr val="002060"/>
                </a:solidFill>
              </a:rPr>
              <a:t>reflectivity, or albedo, of the Earth’s atmosphere or surface, </a:t>
            </a:r>
            <a:r>
              <a:rPr lang="en-US" b="1" dirty="0" smtClean="0">
                <a:solidFill>
                  <a:srgbClr val="002060"/>
                </a:solidFill>
              </a:rPr>
              <a:t>and</a:t>
            </a:r>
          </a:p>
          <a:p>
            <a:pPr algn="just"/>
            <a:endParaRPr lang="en-US" b="1" dirty="0">
              <a:solidFill>
                <a:srgbClr val="002060"/>
              </a:solidFill>
            </a:endParaRPr>
          </a:p>
          <a:p>
            <a:pPr algn="just"/>
            <a:r>
              <a:rPr lang="en-US" b="1" i="1" dirty="0" smtClean="0">
                <a:solidFill>
                  <a:srgbClr val="002060"/>
                </a:solidFill>
              </a:rPr>
              <a:t>Carbon </a:t>
            </a:r>
            <a:r>
              <a:rPr lang="en-US" b="1" i="1" dirty="0">
                <a:solidFill>
                  <a:srgbClr val="002060"/>
                </a:solidFill>
              </a:rPr>
              <a:t>dioxide removal (CDR) method: </a:t>
            </a:r>
            <a:r>
              <a:rPr lang="en-US" b="1" dirty="0">
                <a:solidFill>
                  <a:srgbClr val="002060"/>
                </a:solidFill>
              </a:rPr>
              <a:t>technologies or practices that </a:t>
            </a:r>
            <a:r>
              <a:rPr lang="en-US" b="1" dirty="0" smtClean="0">
                <a:solidFill>
                  <a:srgbClr val="002060"/>
                </a:solidFill>
              </a:rPr>
              <a:t>would remove </a:t>
            </a:r>
            <a:r>
              <a:rPr lang="en-US" b="1" dirty="0">
                <a:solidFill>
                  <a:srgbClr val="002060"/>
                </a:solidFill>
              </a:rPr>
              <a:t>CO2 and other GHGs from the atmosphere.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76200"/>
            <a:ext cx="5943600" cy="914400"/>
          </a:xfrm>
          <a:prstGeom prst="rect">
            <a:avLst/>
          </a:prstGeom>
        </p:spPr>
      </p:pic>
    </p:spTree>
    <p:extLst>
      <p:ext uri="{BB962C8B-B14F-4D97-AF65-F5344CB8AC3E}">
        <p14:creationId xmlns:p14="http://schemas.microsoft.com/office/powerpoint/2010/main" val="325016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6F2ABC27326A448A42E85F00A76E1D" ma:contentTypeVersion="7" ma:contentTypeDescription="Create a new document." ma:contentTypeScope="" ma:versionID="a67e962c56afc214880daa56007f9b1c">
  <xsd:schema xmlns:xsd="http://www.w3.org/2001/XMLSchema" xmlns:xs="http://www.w3.org/2001/XMLSchema" xmlns:p="http://schemas.microsoft.com/office/2006/metadata/properties" xmlns:ns2="189941dd-4eac-487f-8c04-5cc8b2dea914" targetNamespace="http://schemas.microsoft.com/office/2006/metadata/properties" ma:root="true" ma:fieldsID="fea895da35ae77f43f7b9e56d708101d" ns2:_="">
    <xsd:import namespace="189941dd-4eac-487f-8c04-5cc8b2dea914"/>
    <xsd:element name="properties">
      <xsd:complexType>
        <xsd:sequence>
          <xsd:element name="documentManagement">
            <xsd:complexType>
              <xsd:all>
                <xsd:element ref="ns2:Public_x0020_Viewing"/>
                <xsd:element ref="ns2:Date"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941dd-4eac-487f-8c04-5cc8b2dea914" elementFormDefault="qualified">
    <xsd:import namespace="http://schemas.microsoft.com/office/2006/documentManagement/types"/>
    <xsd:import namespace="http://schemas.microsoft.com/office/infopath/2007/PartnerControls"/>
    <xsd:element name="Public_x0020_Viewing" ma:index="4" ma:displayName="Ready for public viewing?" ma:default="No" ma:format="RadioButtons" ma:internalName="Public_x0020_Viewing" ma:readOnly="false">
      <xsd:simpleType>
        <xsd:restriction base="dms:Choice">
          <xsd:enumeration value="Yes"/>
          <xsd:enumeration value="No"/>
        </xsd:restriction>
      </xsd:simpleType>
    </xsd:element>
    <xsd:element name="Date" ma:index="5" nillable="true" ma:displayName="Document Date" ma:format="DateOnly" ma:internalName="Date" ma:readOnly="false">
      <xsd:simpleType>
        <xsd:restriction base="dms:DateTime"/>
      </xsd:simpleType>
    </xsd:element>
    <xsd:element name="Topic" ma:index="6" nillable="true" ma:displayName="Topic" ma:default="2015 Community Conversations" ma:format="Dropdown" ma:internalName="Topic" ma:readOnly="false">
      <xsd:simpleType>
        <xsd:restriction base="dms:Choice">
          <xsd:enumeration value="Orange Creek Basin"/>
          <xsd:enumeration value="MFL"/>
          <xsd:enumeration value="Fertilizer"/>
          <xsd:enumeration value="OSTDS"/>
          <xsd:enumeration value="Other"/>
          <xsd:enumeration value="Plum Creek"/>
          <xsd:enumeration value="Numeric Nutrient Criteria"/>
          <xsd:enumeration value="Cabot  Koppers"/>
          <xsd:enumeration value="Wetlands"/>
          <xsd:enumeration value="Geoengineering"/>
          <xsd:enumeration value="Air Pollution"/>
          <xsd:enumeration value="Adena"/>
          <xsd:enumeration value="EPAC Report - EPD Evaluation"/>
          <xsd:enumeration value="Nitrates"/>
          <xsd:enumeration value="Biomass"/>
          <xsd:enumeration value="2015 Community Conversations"/>
          <xsd:enumeration value="2018 Community Conversat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189941dd-4eac-487f-8c04-5cc8b2dea914">2014-07-01T04:00:00+00:00</Date>
    <Topic xmlns="189941dd-4eac-487f-8c04-5cc8b2dea914">Geoengineering</Topic>
    <Public_x0020_Viewing xmlns="189941dd-4eac-487f-8c04-5cc8b2dea914">Yes</Public_x0020_Viewing>
  </documentManagement>
</p:properties>
</file>

<file path=customXml/itemProps1.xml><?xml version="1.0" encoding="utf-8"?>
<ds:datastoreItem xmlns:ds="http://schemas.openxmlformats.org/officeDocument/2006/customXml" ds:itemID="{69849DB7-EF87-4D98-B62E-260919C42A86}"/>
</file>

<file path=customXml/itemProps2.xml><?xml version="1.0" encoding="utf-8"?>
<ds:datastoreItem xmlns:ds="http://schemas.openxmlformats.org/officeDocument/2006/customXml" ds:itemID="{BE6F0059-6650-4A38-A7B4-CBB3A5205451}"/>
</file>

<file path=customXml/itemProps3.xml><?xml version="1.0" encoding="utf-8"?>
<ds:datastoreItem xmlns:ds="http://schemas.openxmlformats.org/officeDocument/2006/customXml" ds:itemID="{DE3C0299-3D6F-4BE1-9B62-A3058039278A}"/>
</file>

<file path=docProps/app.xml><?xml version="1.0" encoding="utf-8"?>
<Properties xmlns="http://schemas.openxmlformats.org/officeDocument/2006/extended-properties" xmlns:vt="http://schemas.openxmlformats.org/officeDocument/2006/docPropsVTypes">
  <Template/>
  <TotalTime>4753</TotalTime>
  <Words>4445</Words>
  <Application>Microsoft Office PowerPoint</Application>
  <PresentationFormat>On-screen Show (4:3)</PresentationFormat>
  <Paragraphs>368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Geoengineering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Geoengineering</dc:title>
  <dc:creator>Hsaive</dc:creator>
  <cp:lastModifiedBy>Robin Hess</cp:lastModifiedBy>
  <cp:revision>96</cp:revision>
  <dcterms:created xsi:type="dcterms:W3CDTF">2014-05-24T13:08:49Z</dcterms:created>
  <dcterms:modified xsi:type="dcterms:W3CDTF">2014-08-25T17:27:37Z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0x0101000B6F2ABC27326A448A42E85F00A76E1D</vt:lpwstr>
  </property>
  <property fmtid="{D5CDD505-2E9C-101B-9397-08002B2CF9AE}" pid="3" name="Order">
    <vt:r8>17800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